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27.xml" ContentType="application/vnd.openxmlformats-officedocument.presentationml.slide+xml"/>
  <Override PartName="/ppt/slides/slide126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15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130.xml" ContentType="application/vnd.openxmlformats-officedocument.presentationml.slide+xml"/>
  <Override PartName="/ppt/slides/slide132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1.xml" ContentType="application/vnd.openxmlformats-officedocument.presentationml.slide+xml"/>
  <Override PartName="/ppt/slides/slide180.xml" ContentType="application/vnd.openxmlformats-officedocument.presentationml.slide+xml"/>
  <Override PartName="/ppt/slides/slide179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31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1.xml" ContentType="application/vnd.openxmlformats-officedocument.presentationml.slide+xml"/>
  <Override PartName="/ppt/slides/slide189.xml" ContentType="application/vnd.openxmlformats-officedocument.presentationml.slide+xml"/>
  <Override PartName="/ppt/slides/slide169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42.xml" ContentType="application/vnd.openxmlformats-officedocument.presentationml.slide+xml"/>
  <Override PartName="/ppt/slides/slide141.xml" ContentType="application/vnd.openxmlformats-officedocument.presentationml.slide+xml"/>
  <Override PartName="/ppt/slides/slide140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50.xml" ContentType="application/vnd.openxmlformats-officedocument.presentationml.slide+xml"/>
  <Override PartName="/ppt/slides/slide170.xml" ContentType="application/vnd.openxmlformats-officedocument.presentationml.slide+xml"/>
  <Override PartName="/ppt/slides/slide152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1.xml" ContentType="application/vnd.openxmlformats-officedocument.presentationml.slide+xml"/>
  <Override PartName="/ppt/slides/slide151.xml" ContentType="application/vnd.openxmlformats-officedocument.presentationml.slide+xml"/>
  <Override PartName="/ppt/slides/slide159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60.xml" ContentType="application/vnd.openxmlformats-officedocument.presentationml.slide+xml"/>
  <Override PartName="/ppt/slides/slide157.xml" ContentType="application/vnd.openxmlformats-officedocument.presentationml.slide+xml"/>
  <Override PartName="/ppt/slides/slide156.xml" ContentType="application/vnd.openxmlformats-officedocument.presentationml.slide+xml"/>
  <Override PartName="/ppt/slides/slide15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195"/>
  </p:notesMasterIdLst>
  <p:handoutMasterIdLst>
    <p:handoutMasterId r:id="rId196"/>
  </p:handoutMasterIdLst>
  <p:sldIdLst>
    <p:sldId id="558" r:id="rId2"/>
    <p:sldId id="541" r:id="rId3"/>
    <p:sldId id="557" r:id="rId4"/>
    <p:sldId id="363" r:id="rId5"/>
    <p:sldId id="365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6" r:id="rId14"/>
    <p:sldId id="550" r:id="rId15"/>
    <p:sldId id="551" r:id="rId16"/>
    <p:sldId id="552" r:id="rId17"/>
    <p:sldId id="553" r:id="rId18"/>
    <p:sldId id="384" r:id="rId19"/>
    <p:sldId id="554" r:id="rId20"/>
    <p:sldId id="555" r:id="rId21"/>
    <p:sldId id="367" r:id="rId22"/>
    <p:sldId id="368" r:id="rId23"/>
    <p:sldId id="370" r:id="rId24"/>
    <p:sldId id="371" r:id="rId25"/>
    <p:sldId id="372" r:id="rId26"/>
    <p:sldId id="373" r:id="rId27"/>
    <p:sldId id="374" r:id="rId28"/>
    <p:sldId id="364" r:id="rId29"/>
    <p:sldId id="375" r:id="rId30"/>
    <p:sldId id="376" r:id="rId31"/>
    <p:sldId id="377" r:id="rId32"/>
    <p:sldId id="378" r:id="rId33"/>
    <p:sldId id="379" r:id="rId34"/>
    <p:sldId id="400" r:id="rId35"/>
    <p:sldId id="380" r:id="rId36"/>
    <p:sldId id="381" r:id="rId37"/>
    <p:sldId id="366" r:id="rId38"/>
    <p:sldId id="382" r:id="rId39"/>
    <p:sldId id="383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411" r:id="rId51"/>
    <p:sldId id="395" r:id="rId52"/>
    <p:sldId id="396" r:id="rId53"/>
    <p:sldId id="397" r:id="rId54"/>
    <p:sldId id="398" r:id="rId55"/>
    <p:sldId id="399" r:id="rId56"/>
    <p:sldId id="401" r:id="rId57"/>
    <p:sldId id="402" r:id="rId58"/>
    <p:sldId id="403" r:id="rId59"/>
    <p:sldId id="494" r:id="rId60"/>
    <p:sldId id="404" r:id="rId61"/>
    <p:sldId id="405" r:id="rId62"/>
    <p:sldId id="406" r:id="rId63"/>
    <p:sldId id="428" r:id="rId64"/>
    <p:sldId id="407" r:id="rId65"/>
    <p:sldId id="408" r:id="rId66"/>
    <p:sldId id="410" r:id="rId67"/>
    <p:sldId id="369" r:id="rId68"/>
    <p:sldId id="412" r:id="rId69"/>
    <p:sldId id="413" r:id="rId70"/>
    <p:sldId id="414" r:id="rId71"/>
    <p:sldId id="415" r:id="rId72"/>
    <p:sldId id="416" r:id="rId73"/>
    <p:sldId id="417" r:id="rId74"/>
    <p:sldId id="418" r:id="rId75"/>
    <p:sldId id="419" r:id="rId76"/>
    <p:sldId id="420" r:id="rId77"/>
    <p:sldId id="421" r:id="rId78"/>
    <p:sldId id="422" r:id="rId79"/>
    <p:sldId id="423" r:id="rId80"/>
    <p:sldId id="424" r:id="rId81"/>
    <p:sldId id="447" r:id="rId82"/>
    <p:sldId id="425" r:id="rId83"/>
    <p:sldId id="426" r:id="rId84"/>
    <p:sldId id="427" r:id="rId85"/>
    <p:sldId id="448" r:id="rId86"/>
    <p:sldId id="429" r:id="rId87"/>
    <p:sldId id="430" r:id="rId88"/>
    <p:sldId id="431" r:id="rId89"/>
    <p:sldId id="432" r:id="rId90"/>
    <p:sldId id="433" r:id="rId91"/>
    <p:sldId id="434" r:id="rId92"/>
    <p:sldId id="435" r:id="rId93"/>
    <p:sldId id="436" r:id="rId94"/>
    <p:sldId id="460" r:id="rId95"/>
    <p:sldId id="467" r:id="rId96"/>
    <p:sldId id="437" r:id="rId97"/>
    <p:sldId id="438" r:id="rId98"/>
    <p:sldId id="439" r:id="rId99"/>
    <p:sldId id="440" r:id="rId100"/>
    <p:sldId id="441" r:id="rId101"/>
    <p:sldId id="493" r:id="rId102"/>
    <p:sldId id="499" r:id="rId103"/>
    <p:sldId id="442" r:id="rId104"/>
    <p:sldId id="471" r:id="rId105"/>
    <p:sldId id="480" r:id="rId106"/>
    <p:sldId id="466" r:id="rId107"/>
    <p:sldId id="450" r:id="rId108"/>
    <p:sldId id="443" r:id="rId109"/>
    <p:sldId id="409" r:id="rId110"/>
    <p:sldId id="445" r:id="rId111"/>
    <p:sldId id="446" r:id="rId112"/>
    <p:sldId id="477" r:id="rId113"/>
    <p:sldId id="449" r:id="rId114"/>
    <p:sldId id="451" r:id="rId115"/>
    <p:sldId id="452" r:id="rId116"/>
    <p:sldId id="454" r:id="rId117"/>
    <p:sldId id="456" r:id="rId118"/>
    <p:sldId id="503" r:id="rId119"/>
    <p:sldId id="457" r:id="rId120"/>
    <p:sldId id="458" r:id="rId121"/>
    <p:sldId id="459" r:id="rId122"/>
    <p:sldId id="461" r:id="rId123"/>
    <p:sldId id="462" r:id="rId124"/>
    <p:sldId id="487" r:id="rId125"/>
    <p:sldId id="463" r:id="rId126"/>
    <p:sldId id="464" r:id="rId127"/>
    <p:sldId id="468" r:id="rId128"/>
    <p:sldId id="469" r:id="rId129"/>
    <p:sldId id="470" r:id="rId130"/>
    <p:sldId id="453" r:id="rId131"/>
    <p:sldId id="472" r:id="rId132"/>
    <p:sldId id="473" r:id="rId133"/>
    <p:sldId id="465" r:id="rId134"/>
    <p:sldId id="474" r:id="rId135"/>
    <p:sldId id="475" r:id="rId136"/>
    <p:sldId id="476" r:id="rId137"/>
    <p:sldId id="478" r:id="rId138"/>
    <p:sldId id="479" r:id="rId139"/>
    <p:sldId id="481" r:id="rId140"/>
    <p:sldId id="482" r:id="rId141"/>
    <p:sldId id="483" r:id="rId142"/>
    <p:sldId id="491" r:id="rId143"/>
    <p:sldId id="484" r:id="rId144"/>
    <p:sldId id="517" r:id="rId145"/>
    <p:sldId id="485" r:id="rId146"/>
    <p:sldId id="486" r:id="rId147"/>
    <p:sldId id="488" r:id="rId148"/>
    <p:sldId id="489" r:id="rId149"/>
    <p:sldId id="490" r:id="rId150"/>
    <p:sldId id="492" r:id="rId151"/>
    <p:sldId id="496" r:id="rId152"/>
    <p:sldId id="497" r:id="rId153"/>
    <p:sldId id="498" r:id="rId154"/>
    <p:sldId id="500" r:id="rId155"/>
    <p:sldId id="501" r:id="rId156"/>
    <p:sldId id="504" r:id="rId157"/>
    <p:sldId id="505" r:id="rId158"/>
    <p:sldId id="507" r:id="rId159"/>
    <p:sldId id="508" r:id="rId160"/>
    <p:sldId id="509" r:id="rId161"/>
    <p:sldId id="510" r:id="rId162"/>
    <p:sldId id="511" r:id="rId163"/>
    <p:sldId id="512" r:id="rId164"/>
    <p:sldId id="540" r:id="rId165"/>
    <p:sldId id="513" r:id="rId166"/>
    <p:sldId id="514" r:id="rId167"/>
    <p:sldId id="515" r:id="rId168"/>
    <p:sldId id="516" r:id="rId169"/>
    <p:sldId id="518" r:id="rId170"/>
    <p:sldId id="519" r:id="rId171"/>
    <p:sldId id="520" r:id="rId172"/>
    <p:sldId id="521" r:id="rId173"/>
    <p:sldId id="522" r:id="rId174"/>
    <p:sldId id="523" r:id="rId175"/>
    <p:sldId id="524" r:id="rId176"/>
    <p:sldId id="525" r:id="rId177"/>
    <p:sldId id="526" r:id="rId178"/>
    <p:sldId id="502" r:id="rId179"/>
    <p:sldId id="527" r:id="rId180"/>
    <p:sldId id="495" r:id="rId181"/>
    <p:sldId id="506" r:id="rId182"/>
    <p:sldId id="528" r:id="rId183"/>
    <p:sldId id="529" r:id="rId184"/>
    <p:sldId id="530" r:id="rId185"/>
    <p:sldId id="531" r:id="rId186"/>
    <p:sldId id="532" r:id="rId187"/>
    <p:sldId id="533" r:id="rId188"/>
    <p:sldId id="534" r:id="rId189"/>
    <p:sldId id="535" r:id="rId190"/>
    <p:sldId id="536" r:id="rId191"/>
    <p:sldId id="537" r:id="rId192"/>
    <p:sldId id="538" r:id="rId193"/>
    <p:sldId id="539" r:id="rId194"/>
  </p:sldIdLst>
  <p:sldSz cx="24384000" cy="13716000"/>
  <p:notesSz cx="9296400" cy="7010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5C0"/>
    <a:srgbClr val="000000"/>
    <a:srgbClr val="0074BF"/>
    <a:srgbClr val="BAE0EB"/>
    <a:srgbClr val="859BB3"/>
    <a:srgbClr val="CED8E4"/>
    <a:srgbClr val="97D2FF"/>
    <a:srgbClr val="A7A9AC"/>
    <a:srgbClr val="DAE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0" autoAdjust="0"/>
    <p:restoredTop sz="96380" autoAdjust="0"/>
  </p:normalViewPr>
  <p:slideViewPr>
    <p:cSldViewPr snapToGrid="0">
      <p:cViewPr varScale="1">
        <p:scale>
          <a:sx n="70" d="100"/>
          <a:sy n="70" d="100"/>
        </p:scale>
        <p:origin x="108" y="143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theme" Target="theme/theme1.xml"/><Relationship Id="rId203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customXml" Target="../customXml/item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handoutMaster" Target="handoutMasters/handoutMaster1.xml"/><Relationship Id="rId200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presProps" Target="presProps.xml"/><Relationship Id="rId201" Type="http://schemas.openxmlformats.org/officeDocument/2006/relationships/customXml" Target="../customXml/item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viewProps" Target="view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46E65F-20DF-4AC0-899C-99AC7B7B997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BFA705-709D-41B4-A4CF-25D43748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9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50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5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3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4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9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5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49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4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0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53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5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54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7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63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60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50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08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78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4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50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41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26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2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02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59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67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928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3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7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6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0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6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8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2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1735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64233" y="11371799"/>
            <a:ext cx="144334" cy="624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-72" normalizeH="0" baseline="0">
              <a:ln>
                <a:noFill/>
              </a:ln>
              <a:solidFill>
                <a:srgbClr val="82899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4567" y="-4325401"/>
            <a:ext cx="144334" cy="624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-72" normalizeH="0" baseline="0">
              <a:ln>
                <a:noFill/>
              </a:ln>
              <a:solidFill>
                <a:srgbClr val="82899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7164233" y="11371799"/>
            <a:ext cx="144334" cy="624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-72" normalizeH="0" baseline="0">
              <a:ln>
                <a:noFill/>
              </a:ln>
              <a:solidFill>
                <a:srgbClr val="82899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24567" y="-4325401"/>
            <a:ext cx="144334" cy="624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-72" normalizeH="0" baseline="0">
              <a:ln>
                <a:noFill/>
              </a:ln>
              <a:solidFill>
                <a:srgbClr val="828994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/>
          <a:stretch/>
        </p:blipFill>
        <p:spPr>
          <a:xfrm>
            <a:off x="0" y="-67734"/>
            <a:ext cx="24384000" cy="137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</p:sldLayoutIdLst>
  <p:transition spd="med" advTm="400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62" baseline="0">
          <a:ln>
            <a:noFill/>
          </a:ln>
          <a:solidFill>
            <a:srgbClr val="45494F"/>
          </a:solidFill>
          <a:uFillTx/>
          <a:latin typeface="Century Gothic" panose="020B0502020202020204" pitchFamily="34" charset="0"/>
          <a:ea typeface="+mn-ea"/>
          <a:cs typeface="+mn-cs"/>
          <a:sym typeface="Montserrat-Bold"/>
        </a:defRPr>
      </a:lvl1pPr>
      <a:lvl2pPr marL="0" marR="0" indent="22860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2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20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2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80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2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40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2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300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2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60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2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20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2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800" algn="ctr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2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2963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-72" baseline="0">
          <a:ln>
            <a:noFill/>
          </a:ln>
          <a:solidFill>
            <a:srgbClr val="828994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1pPr>
      <a:lvl2pPr marL="7408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-72" baseline="0">
          <a:ln>
            <a:noFill/>
          </a:ln>
          <a:solidFill>
            <a:srgbClr val="828994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2pPr>
      <a:lvl3pPr marL="11853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-72" baseline="0">
          <a:ln>
            <a:noFill/>
          </a:ln>
          <a:solidFill>
            <a:srgbClr val="828994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3pPr>
      <a:lvl4pPr marL="16298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-72" baseline="0">
          <a:ln>
            <a:noFill/>
          </a:ln>
          <a:solidFill>
            <a:srgbClr val="828994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4pPr>
      <a:lvl5pPr marL="20743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-72" baseline="0">
          <a:ln>
            <a:noFill/>
          </a:ln>
          <a:solidFill>
            <a:srgbClr val="828994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5pPr>
      <a:lvl6pPr marL="25188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633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078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52333" marR="0" indent="-296333" algn="just" defTabSz="821531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2286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4572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6858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9144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11430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13716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16002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18288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23284"/>
            <a:ext cx="24384000" cy="138988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1" y="7555253"/>
            <a:ext cx="8825847" cy="5239527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0" y="3663969"/>
            <a:ext cx="24384000" cy="2286000"/>
          </a:xfrm>
          <a:prstGeom prst="rect">
            <a:avLst/>
          </a:prstGeom>
          <a:solidFill>
            <a:srgbClr val="0075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585" y="3750618"/>
            <a:ext cx="23223415" cy="2064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Source Sans Pro"/>
                <a:cs typeface="Source Sans Pro"/>
                <a:sym typeface="Source Sans Pro"/>
              </a:rPr>
              <a:t>American National Standards Institute</a:t>
            </a:r>
            <a:endParaRPr kumimoji="0" lang="en-US" sz="9600" b="1" i="0" u="none" strike="noStrike" cap="none" spc="6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7242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"/>
    </mc:Choice>
    <mc:Fallback>
      <p:transition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247900" y="5255142"/>
            <a:ext cx="7353300" cy="2611352"/>
          </a:xfrm>
          <a:prstGeom prst="wedgeRoundRectCallout">
            <a:avLst>
              <a:gd name="adj1" fmla="val 9215"/>
              <a:gd name="adj2" fmla="val 10411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NECA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100, Symbols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for Electrical Construction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Drawings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277274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152900" y="8360121"/>
            <a:ext cx="7061200" cy="4245842"/>
          </a:xfrm>
          <a:prstGeom prst="wedgeRoundRectCallout">
            <a:avLst>
              <a:gd name="adj1" fmla="val 59948"/>
              <a:gd name="adj2" fmla="val 1763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F2372,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Consumer Safety Performance Specification for Shopping Carts</a:t>
            </a:r>
          </a:p>
        </p:txBody>
      </p:sp>
    </p:spTree>
    <p:extLst>
      <p:ext uri="{BB962C8B-B14F-4D97-AF65-F5344CB8AC3E}">
        <p14:creationId xmlns:p14="http://schemas.microsoft.com/office/powerpoint/2010/main" val="309341833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076062" y="1192812"/>
            <a:ext cx="9070920" cy="3428597"/>
          </a:xfrm>
          <a:prstGeom prst="wedgeRoundRectCallout">
            <a:avLst>
              <a:gd name="adj1" fmla="val -33385"/>
              <a:gd name="adj2" fmla="val 10240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F2772, Standard Specification for Athletic Performance Properties of Indoor Sports Floor Systems</a:t>
            </a:r>
          </a:p>
        </p:txBody>
      </p:sp>
    </p:spTree>
    <p:extLst>
      <p:ext uri="{BB962C8B-B14F-4D97-AF65-F5344CB8AC3E}">
        <p14:creationId xmlns:p14="http://schemas.microsoft.com/office/powerpoint/2010/main" val="273987405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776207" y="8778087"/>
            <a:ext cx="9070920" cy="2611352"/>
          </a:xfrm>
          <a:prstGeom prst="wedgeRoundRectCallout">
            <a:avLst>
              <a:gd name="adj1" fmla="val -33080"/>
              <a:gd name="adj2" fmla="val -8563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F539-01, Standard Practice for Fitting Athletic Footwear </a:t>
            </a:r>
          </a:p>
        </p:txBody>
      </p:sp>
    </p:spTree>
    <p:extLst>
      <p:ext uri="{BB962C8B-B14F-4D97-AF65-F5344CB8AC3E}">
        <p14:creationId xmlns:p14="http://schemas.microsoft.com/office/powerpoint/2010/main" val="287545753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782299" y="2367942"/>
            <a:ext cx="7061200" cy="3428597"/>
          </a:xfrm>
          <a:prstGeom prst="wedgeRoundRectCallout">
            <a:avLst>
              <a:gd name="adj1" fmla="val 22949"/>
              <a:gd name="adj2" fmla="val 7764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ICC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A117.1,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Accessible and Usable Buildings and Facilities</a:t>
            </a:r>
          </a:p>
        </p:txBody>
      </p:sp>
    </p:spTree>
    <p:extLst>
      <p:ext uri="{BB962C8B-B14F-4D97-AF65-F5344CB8AC3E}">
        <p14:creationId xmlns:p14="http://schemas.microsoft.com/office/powerpoint/2010/main" val="42537712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287001" y="2445164"/>
            <a:ext cx="10580911" cy="4245842"/>
          </a:xfrm>
          <a:prstGeom prst="wedgeRoundRectCallout">
            <a:avLst>
              <a:gd name="adj1" fmla="val 34284"/>
              <a:gd name="adj2" fmla="val 6852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ANSI/RIA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R15.05-2,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Industrial Robots and Robot Systems - Path-Related and Dynamic Performance Characteristics - Evaluation</a:t>
            </a:r>
          </a:p>
        </p:txBody>
      </p:sp>
    </p:spTree>
    <p:extLst>
      <p:ext uri="{BB962C8B-B14F-4D97-AF65-F5344CB8AC3E}">
        <p14:creationId xmlns:p14="http://schemas.microsoft.com/office/powerpoint/2010/main" val="282183281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024745" y="5205914"/>
            <a:ext cx="8294913" cy="1794107"/>
          </a:xfrm>
          <a:prstGeom prst="wedgeRoundRectCallout">
            <a:avLst>
              <a:gd name="adj1" fmla="val -46325"/>
              <a:gd name="adj2" fmla="val 15797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ICC </a:t>
            </a:r>
            <a:r>
              <a:rPr lang="fr-FR" sz="4800" b="1" spc="0" dirty="0" err="1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IgCC</a:t>
            </a:r>
            <a:r>
              <a:rPr lang="fr-FR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, </a:t>
            </a: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International Green Construction Code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699480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270169" y="4976502"/>
            <a:ext cx="7119258" cy="3428597"/>
          </a:xfrm>
          <a:prstGeom prst="wedgeRoundRectCallout">
            <a:avLst>
              <a:gd name="adj1" fmla="val 37830"/>
              <a:gd name="adj2" fmla="val 7870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ANSI/ASHRAE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154,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Ventilation for Commercial Cooking Operations</a:t>
            </a:r>
          </a:p>
        </p:txBody>
      </p:sp>
    </p:spTree>
    <p:extLst>
      <p:ext uri="{BB962C8B-B14F-4D97-AF65-F5344CB8AC3E}">
        <p14:creationId xmlns:p14="http://schemas.microsoft.com/office/powerpoint/2010/main" val="30580484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381515" y="5303073"/>
            <a:ext cx="8719457" cy="3428597"/>
          </a:xfrm>
          <a:prstGeom prst="wedgeRoundRectCallout">
            <a:avLst>
              <a:gd name="adj1" fmla="val 21634"/>
              <a:gd name="adj2" fmla="val 7700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F2795,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Test Method for Performance of Self-Contained Soft Serve and Shake Freezers </a:t>
            </a:r>
          </a:p>
        </p:txBody>
      </p:sp>
    </p:spTree>
    <p:extLst>
      <p:ext uri="{BB962C8B-B14F-4D97-AF65-F5344CB8AC3E}">
        <p14:creationId xmlns:p14="http://schemas.microsoft.com/office/powerpoint/2010/main" val="53322906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493649" y="1956125"/>
            <a:ext cx="7061200" cy="2611352"/>
          </a:xfrm>
          <a:prstGeom prst="wedgeRoundRectCallout">
            <a:avLst>
              <a:gd name="adj1" fmla="val 22949"/>
              <a:gd name="adj2" fmla="val 7764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ICC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G3,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Global Guideline for Practical Public Toilet Design </a:t>
            </a:r>
          </a:p>
        </p:txBody>
      </p:sp>
    </p:spTree>
    <p:extLst>
      <p:ext uri="{BB962C8B-B14F-4D97-AF65-F5344CB8AC3E}">
        <p14:creationId xmlns:p14="http://schemas.microsoft.com/office/powerpoint/2010/main" val="344620640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731000" y="8578247"/>
            <a:ext cx="8991600" cy="3428597"/>
          </a:xfrm>
          <a:prstGeom prst="wedgeRoundRectCallout">
            <a:avLst>
              <a:gd name="adj1" fmla="val -71435"/>
              <a:gd name="adj2" fmla="val 3798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22320,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Societal Security – Emergency Management – Requirements for Incident Response</a:t>
            </a:r>
          </a:p>
        </p:txBody>
      </p:sp>
    </p:spTree>
    <p:extLst>
      <p:ext uri="{BB962C8B-B14F-4D97-AF65-F5344CB8AC3E}">
        <p14:creationId xmlns:p14="http://schemas.microsoft.com/office/powerpoint/2010/main" val="379253604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39140" y="2606239"/>
            <a:ext cx="7353300" cy="3428597"/>
          </a:xfrm>
          <a:prstGeom prst="wedgeRoundRectCallout">
            <a:avLst>
              <a:gd name="adj1" fmla="val -20008"/>
              <a:gd name="adj2" fmla="val 10545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ANSI/ISEA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Z89.1, American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National Standard for Industrial Head Protection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353505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021287" y="1530767"/>
            <a:ext cx="9692392" cy="4245842"/>
          </a:xfrm>
          <a:prstGeom prst="wedgeRoundRectCallout">
            <a:avLst>
              <a:gd name="adj1" fmla="val -38711"/>
              <a:gd name="adj2" fmla="val 8072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E2844-15e1, Standard Specification for Demonstrating That a Building’s Location Provides Access to Public Transit</a:t>
            </a:r>
          </a:p>
        </p:txBody>
      </p:sp>
    </p:spTree>
    <p:extLst>
      <p:ext uri="{BB962C8B-B14F-4D97-AF65-F5344CB8AC3E}">
        <p14:creationId xmlns:p14="http://schemas.microsoft.com/office/powerpoint/2010/main" val="275883259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666516" y="1498926"/>
            <a:ext cx="9692392" cy="2611352"/>
          </a:xfrm>
          <a:prstGeom prst="wedgeRoundRectCallout">
            <a:avLst>
              <a:gd name="adj1" fmla="val -60949"/>
              <a:gd name="adj2" fmla="val -681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NECA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412,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Installing and Maintaining Photovoltaic (PV) Power Systems </a:t>
            </a:r>
          </a:p>
        </p:txBody>
      </p:sp>
    </p:spTree>
    <p:extLst>
      <p:ext uri="{BB962C8B-B14F-4D97-AF65-F5344CB8AC3E}">
        <p14:creationId xmlns:p14="http://schemas.microsoft.com/office/powerpoint/2010/main" val="381603254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279086" y="942934"/>
            <a:ext cx="9078685" cy="4245842"/>
          </a:xfrm>
          <a:prstGeom prst="wedgeRoundRectCallout">
            <a:avLst>
              <a:gd name="adj1" fmla="val 60670"/>
              <a:gd name="adj2" fmla="val 3708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API </a:t>
            </a:r>
            <a:r>
              <a:rPr lang="en-US" sz="4800" b="1" spc="0" dirty="0" err="1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Std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20M, Qualification of Suppliers of Machining Services for Use in the Petroleum and Natural Gas Industries</a:t>
            </a:r>
          </a:p>
        </p:txBody>
      </p:sp>
    </p:spTree>
    <p:extLst>
      <p:ext uri="{BB962C8B-B14F-4D97-AF65-F5344CB8AC3E}">
        <p14:creationId xmlns:p14="http://schemas.microsoft.com/office/powerpoint/2010/main" val="20073936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62526" y="916704"/>
            <a:ext cx="10842171" cy="3428597"/>
          </a:xfrm>
          <a:prstGeom prst="wedgeRoundRectCallout">
            <a:avLst>
              <a:gd name="adj1" fmla="val -12059"/>
              <a:gd name="adj2" fmla="val 8136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ANSI/ASHRAE/ACCA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180,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Practice for Inspection and Maintenance of Commercial Building HVAC Systems</a:t>
            </a:r>
          </a:p>
        </p:txBody>
      </p:sp>
    </p:spTree>
    <p:extLst>
      <p:ext uri="{BB962C8B-B14F-4D97-AF65-F5344CB8AC3E}">
        <p14:creationId xmlns:p14="http://schemas.microsoft.com/office/powerpoint/2010/main" val="171681911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694715" y="4487460"/>
            <a:ext cx="8719457" cy="1794107"/>
          </a:xfrm>
          <a:prstGeom prst="wedgeRoundRectCallout">
            <a:avLst>
              <a:gd name="adj1" fmla="val 4406"/>
              <a:gd name="adj2" fmla="val -10866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CAN/CSA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Z614,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Children’s </a:t>
            </a:r>
            <a:r>
              <a:rPr lang="en-US" sz="4800" b="1" spc="0" dirty="0" err="1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playspaces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and equipment </a:t>
            </a:r>
          </a:p>
        </p:txBody>
      </p:sp>
    </p:spTree>
    <p:extLst>
      <p:ext uri="{BB962C8B-B14F-4D97-AF65-F5344CB8AC3E}">
        <p14:creationId xmlns:p14="http://schemas.microsoft.com/office/powerpoint/2010/main" val="299960080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77686" y="4699324"/>
            <a:ext cx="8719457" cy="2611352"/>
          </a:xfrm>
          <a:prstGeom prst="wedgeRoundRectCallout">
            <a:avLst>
              <a:gd name="adj1" fmla="val 4406"/>
              <a:gd name="adj2" fmla="val -10866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ANSI/LEO-4000, American National Standard for Sustainable Agriculture </a:t>
            </a:r>
          </a:p>
        </p:txBody>
      </p:sp>
    </p:spTree>
    <p:extLst>
      <p:ext uri="{BB962C8B-B14F-4D97-AF65-F5344CB8AC3E}">
        <p14:creationId xmlns:p14="http://schemas.microsoft.com/office/powerpoint/2010/main" val="195984902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89859" y="6201551"/>
            <a:ext cx="7282542" cy="2611352"/>
          </a:xfrm>
          <a:prstGeom prst="wedgeRoundRectCallout">
            <a:avLst>
              <a:gd name="adj1" fmla="val -40437"/>
              <a:gd name="adj2" fmla="val -10741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ANSI/ASABE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S612,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Performing On-farm Energy Audits</a:t>
            </a:r>
          </a:p>
        </p:txBody>
      </p:sp>
    </p:spTree>
    <p:extLst>
      <p:ext uri="{BB962C8B-B14F-4D97-AF65-F5344CB8AC3E}">
        <p14:creationId xmlns:p14="http://schemas.microsoft.com/office/powerpoint/2010/main" val="2294878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764487" y="4535221"/>
            <a:ext cx="10711541" cy="4245842"/>
          </a:xfrm>
          <a:prstGeom prst="wedgeRoundRectCallout">
            <a:avLst>
              <a:gd name="adj1" fmla="val -38912"/>
              <a:gd name="adj2" fmla="val 9333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18744,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Microbiology of the Food Chain – Detection and Enumeration of Cryptosporidium and Giardia in Fresh Leafy Green Vegetables and Berry Fruits </a:t>
            </a:r>
          </a:p>
        </p:txBody>
      </p:sp>
    </p:spTree>
    <p:extLst>
      <p:ext uri="{BB962C8B-B14F-4D97-AF65-F5344CB8AC3E}">
        <p14:creationId xmlns:p14="http://schemas.microsoft.com/office/powerpoint/2010/main" val="82937464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484279" y="8244948"/>
            <a:ext cx="9070921" cy="5063087"/>
          </a:xfrm>
          <a:prstGeom prst="wedgeRoundRectCallout">
            <a:avLst>
              <a:gd name="adj1" fmla="val -40106"/>
              <a:gd name="adj2" fmla="val -6921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60335-2-64, Household and similar electrical appliances - Safety : Particular requirements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/>
            </a:r>
            <a:b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</a:b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for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commercial electric kitchen machines</a:t>
            </a:r>
          </a:p>
        </p:txBody>
      </p:sp>
    </p:spTree>
    <p:extLst>
      <p:ext uri="{BB962C8B-B14F-4D97-AF65-F5344CB8AC3E}">
        <p14:creationId xmlns:p14="http://schemas.microsoft.com/office/powerpoint/2010/main" val="327965824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8599" y="3882079"/>
            <a:ext cx="6172200" cy="4245842"/>
          </a:xfrm>
          <a:prstGeom prst="wedgeRoundRectCallout">
            <a:avLst>
              <a:gd name="adj1" fmla="val -22914"/>
              <a:gd name="adj2" fmla="val 7085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ANSI/AIHA/ASSE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Z10,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Occupational Health and Safety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339019418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019300" y="365958"/>
            <a:ext cx="7353300" cy="3428597"/>
          </a:xfrm>
          <a:prstGeom prst="wedgeRoundRectCallout">
            <a:avLst>
              <a:gd name="adj1" fmla="val 49008"/>
              <a:gd name="adj2" fmla="val 6544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ANSI/ISA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12.00.02,</a:t>
            </a:r>
            <a:endParaRPr lang="en-US" sz="4800" b="1" dirty="0">
              <a:solidFill>
                <a:srgbClr val="0075C0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Certificate Standard for </a:t>
            </a:r>
            <a:r>
              <a:rPr lang="en-US" sz="4800" b="1" dirty="0" err="1">
                <a:solidFill>
                  <a:srgbClr val="0075C0"/>
                </a:solidFill>
                <a:latin typeface="+mj-lt"/>
              </a:rPr>
              <a:t>AEx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 Equipment for Hazardous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Locations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45689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40971" y="5041815"/>
            <a:ext cx="6172200" cy="3428597"/>
          </a:xfrm>
          <a:prstGeom prst="wedgeRoundRectCallout">
            <a:avLst>
              <a:gd name="adj1" fmla="val -22914"/>
              <a:gd name="adj2" fmla="val 7085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ANSI/ISEA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107,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High-Visibility Safety Apparel and Accessories</a:t>
            </a:r>
          </a:p>
        </p:txBody>
      </p:sp>
    </p:spTree>
    <p:extLst>
      <p:ext uri="{BB962C8B-B14F-4D97-AF65-F5344CB8AC3E}">
        <p14:creationId xmlns:p14="http://schemas.microsoft.com/office/powerpoint/2010/main" val="166074843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262256" y="1072748"/>
            <a:ext cx="6172200" cy="5880332"/>
          </a:xfrm>
          <a:prstGeom prst="wedgeRoundRectCallout">
            <a:avLst>
              <a:gd name="adj1" fmla="val -73179"/>
              <a:gd name="adj2" fmla="val -1799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SAE J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1939-2,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Agricultural and Forestry Off-Road Machinery Control and Communication Network </a:t>
            </a:r>
          </a:p>
        </p:txBody>
      </p:sp>
    </p:spTree>
    <p:extLst>
      <p:ext uri="{BB962C8B-B14F-4D97-AF65-F5344CB8AC3E}">
        <p14:creationId xmlns:p14="http://schemas.microsoft.com/office/powerpoint/2010/main" val="191627434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111342" y="7996879"/>
            <a:ext cx="7119258" cy="4245842"/>
          </a:xfrm>
          <a:prstGeom prst="wedgeRoundRectCallout">
            <a:avLst>
              <a:gd name="adj1" fmla="val -72262"/>
              <a:gd name="adj2" fmla="val 430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ANSI/ASSE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A1264-2,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Provision of Slip Resistance on Walking/Working Surfaces</a:t>
            </a:r>
          </a:p>
        </p:txBody>
      </p:sp>
    </p:spTree>
    <p:extLst>
      <p:ext uri="{BB962C8B-B14F-4D97-AF65-F5344CB8AC3E}">
        <p14:creationId xmlns:p14="http://schemas.microsoft.com/office/powerpoint/2010/main" val="68295137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955970" y="5156524"/>
            <a:ext cx="7119258" cy="2611352"/>
          </a:xfrm>
          <a:prstGeom prst="wedgeRoundRectCallout">
            <a:avLst>
              <a:gd name="adj1" fmla="val -72262"/>
              <a:gd name="adj2" fmla="val 430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S12.2,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Criteria for Evaluating Room Noise </a:t>
            </a:r>
          </a:p>
        </p:txBody>
      </p:sp>
    </p:spTree>
    <p:extLst>
      <p:ext uri="{BB962C8B-B14F-4D97-AF65-F5344CB8AC3E}">
        <p14:creationId xmlns:p14="http://schemas.microsoft.com/office/powerpoint/2010/main" val="36762932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783623" y="1359068"/>
            <a:ext cx="8904669" cy="3428597"/>
          </a:xfrm>
          <a:prstGeom prst="wedgeRoundRectCallout">
            <a:avLst>
              <a:gd name="adj1" fmla="val -63094"/>
              <a:gd name="adj2" fmla="val -4314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12056, Aircraft - Self-propelled passenger stairs for large capacity aircraft - 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8429681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915399" y="6495467"/>
            <a:ext cx="7119258" cy="2611352"/>
          </a:xfrm>
          <a:prstGeom prst="wedgeRoundRectCallout">
            <a:avLst>
              <a:gd name="adj1" fmla="val 36454"/>
              <a:gd name="adj2" fmla="val 10810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24114,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Instant Coffee - Criteria for Authenticity</a:t>
            </a:r>
          </a:p>
        </p:txBody>
      </p:sp>
    </p:spTree>
    <p:extLst>
      <p:ext uri="{BB962C8B-B14F-4D97-AF65-F5344CB8AC3E}">
        <p14:creationId xmlns:p14="http://schemas.microsoft.com/office/powerpoint/2010/main" val="410947263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266713" y="2543953"/>
            <a:ext cx="7119258" cy="2611352"/>
          </a:xfrm>
          <a:prstGeom prst="wedgeRoundRectCallout">
            <a:avLst>
              <a:gd name="adj1" fmla="val 6637"/>
              <a:gd name="adj2" fmla="val 12686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IAPMO PS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108,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Restaurant Fire Suppression Systems </a:t>
            </a:r>
          </a:p>
        </p:txBody>
      </p:sp>
    </p:spTree>
    <p:extLst>
      <p:ext uri="{BB962C8B-B14F-4D97-AF65-F5344CB8AC3E}">
        <p14:creationId xmlns:p14="http://schemas.microsoft.com/office/powerpoint/2010/main" val="31445115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694712" y="2935838"/>
            <a:ext cx="7119258" cy="2611352"/>
          </a:xfrm>
          <a:prstGeom prst="wedgeRoundRectCallout">
            <a:avLst>
              <a:gd name="adj1" fmla="val -43822"/>
              <a:gd name="adj2" fmla="val 9746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ANSI/BHMA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A156.10,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Power-Operated Pedestrian Doors</a:t>
            </a:r>
          </a:p>
        </p:txBody>
      </p:sp>
    </p:spTree>
    <p:extLst>
      <p:ext uri="{BB962C8B-B14F-4D97-AF65-F5344CB8AC3E}">
        <p14:creationId xmlns:p14="http://schemas.microsoft.com/office/powerpoint/2010/main" val="179335199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927769" y="2527216"/>
            <a:ext cx="7119258" cy="3428597"/>
          </a:xfrm>
          <a:prstGeom prst="wedgeRoundRectCallout">
            <a:avLst>
              <a:gd name="adj1" fmla="val 40582"/>
              <a:gd name="adj2" fmla="val 8698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ANSI/ASABE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S623,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Determining Landscape Plant Water Demands</a:t>
            </a:r>
          </a:p>
        </p:txBody>
      </p:sp>
    </p:spTree>
    <p:extLst>
      <p:ext uri="{BB962C8B-B14F-4D97-AF65-F5344CB8AC3E}">
        <p14:creationId xmlns:p14="http://schemas.microsoft.com/office/powerpoint/2010/main" val="111866721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7997" y="4959765"/>
            <a:ext cx="7119258" cy="4245842"/>
          </a:xfrm>
          <a:prstGeom prst="wedgeRoundRectCallout">
            <a:avLst>
              <a:gd name="adj1" fmla="val 37371"/>
              <a:gd name="adj2" fmla="val 7852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RIA TR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R15.606, Industrial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Robots and Robot Systems - Safety Requirements - Collaborative Robots</a:t>
            </a:r>
          </a:p>
        </p:txBody>
      </p:sp>
    </p:spTree>
    <p:extLst>
      <p:ext uri="{BB962C8B-B14F-4D97-AF65-F5344CB8AC3E}">
        <p14:creationId xmlns:p14="http://schemas.microsoft.com/office/powerpoint/2010/main" val="387574136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0066020" y="7358260"/>
            <a:ext cx="8221980" cy="2611352"/>
          </a:xfrm>
          <a:prstGeom prst="wedgeRoundRectCallout">
            <a:avLst>
              <a:gd name="adj1" fmla="val -19945"/>
              <a:gd name="adj2" fmla="val 11096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UL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19, Standard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for Lined Fire Hose and Hose Assemblies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237893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63487" y="5303072"/>
            <a:ext cx="8719457" cy="3428597"/>
          </a:xfrm>
          <a:prstGeom prst="wedgeRoundRectCallout">
            <a:avLst>
              <a:gd name="adj1" fmla="val 4406"/>
              <a:gd name="adj2" fmla="val -10866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ASABE/ISO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AD26322-1,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Tractors for Agriculture and Forestry – Safety  Part 1: Standard Tractors</a:t>
            </a:r>
          </a:p>
        </p:txBody>
      </p:sp>
    </p:spTree>
    <p:extLst>
      <p:ext uri="{BB962C8B-B14F-4D97-AF65-F5344CB8AC3E}">
        <p14:creationId xmlns:p14="http://schemas.microsoft.com/office/powerpoint/2010/main" val="314928527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114801" y="6283603"/>
            <a:ext cx="8000999" cy="1794107"/>
          </a:xfrm>
          <a:prstGeom prst="wedgeRoundRectCallout">
            <a:avLst>
              <a:gd name="adj1" fmla="val -61226"/>
              <a:gd name="adj2" fmla="val 4304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B11.0,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Machines - Safety of Machinery </a:t>
            </a:r>
          </a:p>
        </p:txBody>
      </p:sp>
    </p:spTree>
    <p:extLst>
      <p:ext uri="{BB962C8B-B14F-4D97-AF65-F5344CB8AC3E}">
        <p14:creationId xmlns:p14="http://schemas.microsoft.com/office/powerpoint/2010/main" val="171935252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923316" y="2167987"/>
            <a:ext cx="8980713" cy="3428597"/>
          </a:xfrm>
          <a:prstGeom prst="wedgeRoundRectCallout">
            <a:avLst>
              <a:gd name="adj1" fmla="val -45590"/>
              <a:gd name="adj2" fmla="val -7792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IEEE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3007.3,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Recommended Practice for Electrical Safety in Industrial and Commercial Power Systems</a:t>
            </a:r>
          </a:p>
        </p:txBody>
      </p:sp>
    </p:spTree>
    <p:extLst>
      <p:ext uri="{BB962C8B-B14F-4D97-AF65-F5344CB8AC3E}">
        <p14:creationId xmlns:p14="http://schemas.microsoft.com/office/powerpoint/2010/main" val="379101949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074226" y="991514"/>
            <a:ext cx="7119258" cy="5063087"/>
          </a:xfrm>
          <a:prstGeom prst="wedgeRoundRectCallout">
            <a:avLst>
              <a:gd name="adj1" fmla="val 48839"/>
              <a:gd name="adj2" fmla="val 7203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SMACNA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1767,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Kitchen Ventilation Systems and Food Service Equipment Fabrication Installation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33044292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923316" y="2576609"/>
            <a:ext cx="8980713" cy="2611352"/>
          </a:xfrm>
          <a:prstGeom prst="wedgeRoundRectCallout">
            <a:avLst>
              <a:gd name="adj1" fmla="val 7501"/>
              <a:gd name="adj2" fmla="val 11091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IES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DG-10,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Design Guide for Choosing Light Sources for General Lighting</a:t>
            </a:r>
          </a:p>
        </p:txBody>
      </p:sp>
    </p:spTree>
    <p:extLst>
      <p:ext uri="{BB962C8B-B14F-4D97-AF65-F5344CB8AC3E}">
        <p14:creationId xmlns:p14="http://schemas.microsoft.com/office/powerpoint/2010/main" val="299767557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862460" y="2805209"/>
            <a:ext cx="8327570" cy="2611352"/>
          </a:xfrm>
          <a:prstGeom prst="wedgeRoundRectCallout">
            <a:avLst>
              <a:gd name="adj1" fmla="val 7501"/>
              <a:gd name="adj2" fmla="val 11091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ANSI/IKECA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C10,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Cleaning of Commercial Kitchen Exhaust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Systems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07055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414170" y="861701"/>
            <a:ext cx="6400801" cy="3428597"/>
          </a:xfrm>
          <a:prstGeom prst="wedgeRoundRectCallout">
            <a:avLst>
              <a:gd name="adj1" fmla="val 61072"/>
              <a:gd name="adj2" fmla="val 4805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API Spec 16F, Specification for Marine Drilling Riser Equipment</a:t>
            </a:r>
          </a:p>
        </p:txBody>
      </p:sp>
    </p:spTree>
    <p:extLst>
      <p:ext uri="{BB962C8B-B14F-4D97-AF65-F5344CB8AC3E}">
        <p14:creationId xmlns:p14="http://schemas.microsoft.com/office/powerpoint/2010/main" val="111107537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467116" y="6920007"/>
            <a:ext cx="9078685" cy="2611352"/>
          </a:xfrm>
          <a:prstGeom prst="wedgeRoundRectCallout">
            <a:avLst>
              <a:gd name="adj1" fmla="val 43044"/>
              <a:gd name="adj2" fmla="val 10837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NIST Handbook 133, Checking the Net Contents of Packaged Goods</a:t>
            </a:r>
          </a:p>
        </p:txBody>
      </p:sp>
    </p:spTree>
    <p:extLst>
      <p:ext uri="{BB962C8B-B14F-4D97-AF65-F5344CB8AC3E}">
        <p14:creationId xmlns:p14="http://schemas.microsoft.com/office/powerpoint/2010/main" val="325490428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89859" y="5581064"/>
            <a:ext cx="8294913" cy="2611352"/>
          </a:xfrm>
          <a:prstGeom prst="wedgeRoundRectCallout">
            <a:avLst>
              <a:gd name="adj1" fmla="val 19029"/>
              <a:gd name="adj2" fmla="val 10336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National Building Information Modeling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- United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States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®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180144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241974" y="3899628"/>
            <a:ext cx="8294913" cy="1794107"/>
          </a:xfrm>
          <a:prstGeom prst="wedgeRoundRectCallout">
            <a:avLst>
              <a:gd name="adj1" fmla="val 32415"/>
              <a:gd name="adj2" fmla="val -10778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NFPA 1122, Code for Model </a:t>
            </a:r>
            <a:r>
              <a:rPr lang="fr-FR" sz="4800" b="1" spc="0" dirty="0" err="1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Rocketry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5669690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6832580" y="6858197"/>
            <a:ext cx="7353300" cy="3428597"/>
          </a:xfrm>
          <a:prstGeom prst="wedgeRoundRectCallout">
            <a:avLst>
              <a:gd name="adj1" fmla="val 34707"/>
              <a:gd name="adj2" fmla="val 9078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IPC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1758, Declaration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Requirements for Shipping, Pack and Packing Materials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792625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486402" y="4503377"/>
            <a:ext cx="8294913" cy="2611352"/>
          </a:xfrm>
          <a:prstGeom prst="wedgeRoundRectCallout">
            <a:avLst>
              <a:gd name="adj1" fmla="val -37270"/>
              <a:gd name="adj2" fmla="val -7651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NFPA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150, Standard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on Fire and Life Safety in Animal Housing Facilities</a:t>
            </a:r>
          </a:p>
        </p:txBody>
      </p:sp>
    </p:spTree>
    <p:extLst>
      <p:ext uri="{BB962C8B-B14F-4D97-AF65-F5344CB8AC3E}">
        <p14:creationId xmlns:p14="http://schemas.microsoft.com/office/powerpoint/2010/main" val="124152880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812973" y="7311892"/>
            <a:ext cx="11495312" cy="2611352"/>
          </a:xfrm>
          <a:prstGeom prst="wedgeRoundRectCallout">
            <a:avLst>
              <a:gd name="adj1" fmla="val -37270"/>
              <a:gd name="adj2" fmla="val -7651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TR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11360, Nanotechnologies -- Methodology for the classification and categorization of nanomaterials</a:t>
            </a:r>
          </a:p>
        </p:txBody>
      </p:sp>
    </p:spTree>
    <p:extLst>
      <p:ext uri="{BB962C8B-B14F-4D97-AF65-F5344CB8AC3E}">
        <p14:creationId xmlns:p14="http://schemas.microsoft.com/office/powerpoint/2010/main" val="199961036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600061" y="521127"/>
            <a:ext cx="7186704" cy="5880332"/>
          </a:xfrm>
          <a:prstGeom prst="wedgeRoundRectCallout">
            <a:avLst>
              <a:gd name="adj1" fmla="val -75079"/>
              <a:gd name="adj2" fmla="val 4229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20957-9, Stationary training equipment -- Part 9: Elliptical trainers, additional specific safety requirements and test methods</a:t>
            </a:r>
          </a:p>
        </p:txBody>
      </p:sp>
    </p:spTree>
    <p:extLst>
      <p:ext uri="{BB962C8B-B14F-4D97-AF65-F5344CB8AC3E}">
        <p14:creationId xmlns:p14="http://schemas.microsoft.com/office/powerpoint/2010/main" val="186690461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356113" y="8540831"/>
            <a:ext cx="10580913" cy="2611352"/>
          </a:xfrm>
          <a:prstGeom prst="wedgeRoundRectCallout">
            <a:avLst>
              <a:gd name="adj1" fmla="val -37270"/>
              <a:gd name="adj2" fmla="val -7651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Z80.31,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Specifications for Single-Vision Ready-to-Wear Near-Vision Spectacles</a:t>
            </a:r>
          </a:p>
        </p:txBody>
      </p:sp>
    </p:spTree>
    <p:extLst>
      <p:ext uri="{BB962C8B-B14F-4D97-AF65-F5344CB8AC3E}">
        <p14:creationId xmlns:p14="http://schemas.microsoft.com/office/powerpoint/2010/main" val="352952255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342910" y="5556812"/>
            <a:ext cx="8672944" cy="1794107"/>
          </a:xfrm>
          <a:prstGeom prst="wedgeRoundRectCallout">
            <a:avLst>
              <a:gd name="adj1" fmla="val -23817"/>
              <a:gd name="adj2" fmla="val -9623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API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650, Welded Tanks for Oil Storage </a:t>
            </a:r>
          </a:p>
        </p:txBody>
      </p:sp>
    </p:spTree>
    <p:extLst>
      <p:ext uri="{BB962C8B-B14F-4D97-AF65-F5344CB8AC3E}">
        <p14:creationId xmlns:p14="http://schemas.microsoft.com/office/powerpoint/2010/main" val="295067157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546613" y="8769431"/>
            <a:ext cx="9645887" cy="2611352"/>
          </a:xfrm>
          <a:prstGeom prst="wedgeRoundRectCallout">
            <a:avLst>
              <a:gd name="adj1" fmla="val 69501"/>
              <a:gd name="adj2" fmla="val 2300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ISO/IEC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29361,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Information Technology - Web Services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52220902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786604" y="8293355"/>
            <a:ext cx="8101105" cy="4245842"/>
          </a:xfrm>
          <a:prstGeom prst="wedgeRoundRectCallout">
            <a:avLst>
              <a:gd name="adj1" fmla="val -61538"/>
              <a:gd name="adj2" fmla="val 4252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61747-40-1, Liquid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Crystal Display Devices - Mechanical Testing of Display Cover Glass for Mobile Devices </a:t>
            </a:r>
          </a:p>
        </p:txBody>
      </p:sp>
    </p:spTree>
    <p:extLst>
      <p:ext uri="{BB962C8B-B14F-4D97-AF65-F5344CB8AC3E}">
        <p14:creationId xmlns:p14="http://schemas.microsoft.com/office/powerpoint/2010/main" val="12382884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22314" y="2273468"/>
            <a:ext cx="8904669" cy="3428597"/>
          </a:xfrm>
          <a:prstGeom prst="wedgeRoundRectCallout">
            <a:avLst>
              <a:gd name="adj1" fmla="val -36022"/>
              <a:gd name="adj2" fmla="val -7870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SAE AIR 1845A, Procedure for the Calculation of Airplane Noise in the Vicinity of Airports</a:t>
            </a:r>
          </a:p>
        </p:txBody>
      </p:sp>
    </p:spTree>
    <p:extLst>
      <p:ext uri="{BB962C8B-B14F-4D97-AF65-F5344CB8AC3E}">
        <p14:creationId xmlns:p14="http://schemas.microsoft.com/office/powerpoint/2010/main" val="326517441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72014" y="1621853"/>
            <a:ext cx="8904669" cy="2611352"/>
          </a:xfrm>
          <a:prstGeom prst="wedgeRoundRectCallout">
            <a:avLst>
              <a:gd name="adj1" fmla="val -40379"/>
              <a:gd name="adj2" fmla="val 8470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IEEE </a:t>
            </a:r>
            <a:r>
              <a:rPr lang="en-US" sz="4800" b="1" spc="0" dirty="0" err="1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Std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602, Recommended Practice for Electric Systems in Health 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329003702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073588" y="2820635"/>
            <a:ext cx="7186704" cy="2611352"/>
          </a:xfrm>
          <a:prstGeom prst="wedgeRoundRectCallout">
            <a:avLst>
              <a:gd name="adj1" fmla="val -40379"/>
              <a:gd name="adj2" fmla="val 8470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F2276, Standard Specification for Fitness Equipment</a:t>
            </a:r>
          </a:p>
        </p:txBody>
      </p:sp>
    </p:spTree>
    <p:extLst>
      <p:ext uri="{BB962C8B-B14F-4D97-AF65-F5344CB8AC3E}">
        <p14:creationId xmlns:p14="http://schemas.microsoft.com/office/powerpoint/2010/main" val="6806615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53940" y="960317"/>
            <a:ext cx="7353300" cy="3428597"/>
          </a:xfrm>
          <a:prstGeom prst="wedgeRoundRectCallout">
            <a:avLst>
              <a:gd name="adj1" fmla="val 62686"/>
              <a:gd name="adj2" fmla="val 943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ANSI/INFOCOMM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10,</a:t>
            </a:r>
            <a:endParaRPr lang="en-US" sz="4800" b="1" dirty="0">
              <a:solidFill>
                <a:srgbClr val="0075C0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Audiovisual Systems Performance Verification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5085387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222025" y="2183325"/>
            <a:ext cx="9070920" cy="2611352"/>
          </a:xfrm>
          <a:prstGeom prst="wedgeRoundRectCallout">
            <a:avLst>
              <a:gd name="adj1" fmla="val -33385"/>
              <a:gd name="adj2" fmla="val 10240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F1882, Standard Specification for Residential Basketball Systems</a:t>
            </a:r>
          </a:p>
        </p:txBody>
      </p:sp>
    </p:spTree>
    <p:extLst>
      <p:ext uri="{BB962C8B-B14F-4D97-AF65-F5344CB8AC3E}">
        <p14:creationId xmlns:p14="http://schemas.microsoft.com/office/powerpoint/2010/main" val="341029211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680716" y="368553"/>
            <a:ext cx="9070920" cy="4245842"/>
          </a:xfrm>
          <a:prstGeom prst="wedgeRoundRectCallout">
            <a:avLst>
              <a:gd name="adj1" fmla="val -63933"/>
              <a:gd name="adj2" fmla="val 1756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F1487, Standard Consumer Safety Performance Specification for Playground Equipment for Public Use </a:t>
            </a:r>
          </a:p>
        </p:txBody>
      </p:sp>
    </p:spTree>
    <p:extLst>
      <p:ext uri="{BB962C8B-B14F-4D97-AF65-F5344CB8AC3E}">
        <p14:creationId xmlns:p14="http://schemas.microsoft.com/office/powerpoint/2010/main" val="163119531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19988" y="1165102"/>
            <a:ext cx="9070920" cy="3428597"/>
          </a:xfrm>
          <a:prstGeom prst="wedgeRoundRectCallout">
            <a:avLst>
              <a:gd name="adj1" fmla="val 38095"/>
              <a:gd name="adj2" fmla="val 10323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F2650, Standard Terminology Relating to Impact Testing of Sports Surfaces and Equipment</a:t>
            </a:r>
          </a:p>
        </p:txBody>
      </p:sp>
    </p:spTree>
    <p:extLst>
      <p:ext uri="{BB962C8B-B14F-4D97-AF65-F5344CB8AC3E}">
        <p14:creationId xmlns:p14="http://schemas.microsoft.com/office/powerpoint/2010/main" val="182590459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002826" y="3811146"/>
            <a:ext cx="9070920" cy="1794107"/>
          </a:xfrm>
          <a:prstGeom prst="wedgeRoundRectCallout">
            <a:avLst>
              <a:gd name="adj1" fmla="val -10475"/>
              <a:gd name="adj2" fmla="val 12022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ANSI/ADA 99, Athletic Mouth Protectors and Materials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791257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038462" y="4975275"/>
            <a:ext cx="9070920" cy="5063087"/>
          </a:xfrm>
          <a:prstGeom prst="wedgeRoundRectCallout">
            <a:avLst>
              <a:gd name="adj1" fmla="val -33080"/>
              <a:gd name="adj2" fmla="val -8563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ISO/TR 20183, Sports and other recreational facilities and equipment -- Injury and safety definitions and thresholds -- Guidelines for their inclusion in standards</a:t>
            </a:r>
          </a:p>
        </p:txBody>
      </p:sp>
    </p:spTree>
    <p:extLst>
      <p:ext uri="{BB962C8B-B14F-4D97-AF65-F5344CB8AC3E}">
        <p14:creationId xmlns:p14="http://schemas.microsoft.com/office/powerpoint/2010/main" val="273853767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544644" y="8189183"/>
            <a:ext cx="9070920" cy="1794107"/>
          </a:xfrm>
          <a:prstGeom prst="wedgeRoundRectCallout">
            <a:avLst>
              <a:gd name="adj1" fmla="val -33080"/>
              <a:gd name="adj2" fmla="val -8563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AISG-I-206, Safety as a Restaurant Employee </a:t>
            </a:r>
          </a:p>
        </p:txBody>
      </p:sp>
    </p:spTree>
    <p:extLst>
      <p:ext uri="{BB962C8B-B14F-4D97-AF65-F5344CB8AC3E}">
        <p14:creationId xmlns:p14="http://schemas.microsoft.com/office/powerpoint/2010/main" val="193403374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738606" y="8175500"/>
            <a:ext cx="10013030" cy="3428597"/>
          </a:xfrm>
          <a:prstGeom prst="wedgeRoundRectCallout">
            <a:avLst>
              <a:gd name="adj1" fmla="val -35678"/>
              <a:gd name="adj2" fmla="val -6840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D7329, Standard Specification for Food Preparation and Food Handling (Food Service) Gloves</a:t>
            </a:r>
          </a:p>
        </p:txBody>
      </p:sp>
    </p:spTree>
    <p:extLst>
      <p:ext uri="{BB962C8B-B14F-4D97-AF65-F5344CB8AC3E}">
        <p14:creationId xmlns:p14="http://schemas.microsoft.com/office/powerpoint/2010/main" val="65591901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93371" y="9886450"/>
            <a:ext cx="10013030" cy="2611352"/>
          </a:xfrm>
          <a:prstGeom prst="wedgeRoundRectCallout">
            <a:avLst>
              <a:gd name="adj1" fmla="val 58133"/>
              <a:gd name="adj2" fmla="val -2914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NSF/ANSI 37, Air curtains for entranceways in food and food service establishments</a:t>
            </a:r>
          </a:p>
        </p:txBody>
      </p:sp>
    </p:spTree>
    <p:extLst>
      <p:ext uri="{BB962C8B-B14F-4D97-AF65-F5344CB8AC3E}">
        <p14:creationId xmlns:p14="http://schemas.microsoft.com/office/powerpoint/2010/main" val="181782428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506534" y="7877366"/>
            <a:ext cx="10151575" cy="976862"/>
          </a:xfrm>
          <a:prstGeom prst="wedgeRoundRectCallout">
            <a:avLst>
              <a:gd name="adj1" fmla="val 36475"/>
              <a:gd name="adj2" fmla="val -8016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NSF/ANSI 2, Food Equipment</a:t>
            </a:r>
          </a:p>
        </p:txBody>
      </p:sp>
    </p:spTree>
    <p:extLst>
      <p:ext uri="{BB962C8B-B14F-4D97-AF65-F5344CB8AC3E}">
        <p14:creationId xmlns:p14="http://schemas.microsoft.com/office/powerpoint/2010/main" val="73655932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090898" y="4233793"/>
            <a:ext cx="10151575" cy="2611352"/>
          </a:xfrm>
          <a:prstGeom prst="wedgeRoundRectCallout">
            <a:avLst>
              <a:gd name="adj1" fmla="val 36475"/>
              <a:gd name="adj2" fmla="val -8016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5970,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Furniture - Chairs and Tables for Educational Institutions - Functional Sizes</a:t>
            </a:r>
          </a:p>
        </p:txBody>
      </p:sp>
    </p:spTree>
    <p:extLst>
      <p:ext uri="{BB962C8B-B14F-4D97-AF65-F5344CB8AC3E}">
        <p14:creationId xmlns:p14="http://schemas.microsoft.com/office/powerpoint/2010/main" val="325996536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054340" y="1603254"/>
            <a:ext cx="7353300" cy="4245842"/>
          </a:xfrm>
          <a:prstGeom prst="wedgeRoundRectCallout">
            <a:avLst>
              <a:gd name="adj1" fmla="val -33065"/>
              <a:gd name="adj2" fmla="val -7132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ANSI/INCITS/ISO TS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19130, Geographic Information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- Imagery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Sensor Models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for </a:t>
            </a:r>
            <a:r>
              <a:rPr lang="en-US" sz="4800" b="1" dirty="0" err="1" smtClean="0">
                <a:solidFill>
                  <a:srgbClr val="0075C0"/>
                </a:solidFill>
                <a:latin typeface="+mj-lt"/>
              </a:rPr>
              <a:t>Geopositioning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 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157636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423407" y="7080815"/>
            <a:ext cx="10151575" cy="1794107"/>
          </a:xfrm>
          <a:prstGeom prst="wedgeRoundRectCallout">
            <a:avLst>
              <a:gd name="adj1" fmla="val 22827"/>
              <a:gd name="adj2" fmla="val 14069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NFPA 10,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for Portable Fire Extinguishers</a:t>
            </a:r>
          </a:p>
        </p:txBody>
      </p:sp>
    </p:spTree>
    <p:extLst>
      <p:ext uri="{BB962C8B-B14F-4D97-AF65-F5344CB8AC3E}">
        <p14:creationId xmlns:p14="http://schemas.microsoft.com/office/powerpoint/2010/main" val="139581146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872209" y="6699902"/>
            <a:ext cx="6050628" cy="2611352"/>
          </a:xfrm>
          <a:prstGeom prst="wedgeRoundRectCallout">
            <a:avLst>
              <a:gd name="adj1" fmla="val 19163"/>
              <a:gd name="adj2" fmla="val 9082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ANSI/IEEE 730,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Software Quality Assurance Plans</a:t>
            </a:r>
          </a:p>
        </p:txBody>
      </p:sp>
    </p:spTree>
    <p:extLst>
      <p:ext uri="{BB962C8B-B14F-4D97-AF65-F5344CB8AC3E}">
        <p14:creationId xmlns:p14="http://schemas.microsoft.com/office/powerpoint/2010/main" val="229823372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642609" y="9048160"/>
            <a:ext cx="5108518" cy="1794107"/>
          </a:xfrm>
          <a:prstGeom prst="wedgeRoundRectCallout">
            <a:avLst>
              <a:gd name="adj1" fmla="val 19163"/>
              <a:gd name="adj2" fmla="val 9082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CSA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D250,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School Buses</a:t>
            </a:r>
          </a:p>
        </p:txBody>
      </p:sp>
    </p:spTree>
    <p:extLst>
      <p:ext uri="{BB962C8B-B14F-4D97-AF65-F5344CB8AC3E}">
        <p14:creationId xmlns:p14="http://schemas.microsoft.com/office/powerpoint/2010/main" val="420331013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891990" y="5106802"/>
            <a:ext cx="8267355" cy="4245842"/>
          </a:xfrm>
          <a:prstGeom prst="wedgeRoundRectCallout">
            <a:avLst>
              <a:gd name="adj1" fmla="val 35586"/>
              <a:gd name="adj2" fmla="val -8864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ANSI/NISO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Z39.48,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Permanence of Paper for Publications and Documents in Libraries and Archives</a:t>
            </a:r>
          </a:p>
        </p:txBody>
      </p:sp>
    </p:spTree>
    <p:extLst>
      <p:ext uri="{BB962C8B-B14F-4D97-AF65-F5344CB8AC3E}">
        <p14:creationId xmlns:p14="http://schemas.microsoft.com/office/powerpoint/2010/main" val="184819405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774780" y="5551481"/>
            <a:ext cx="9207550" cy="2611352"/>
          </a:xfrm>
          <a:prstGeom prst="wedgeRoundRectCallout">
            <a:avLst>
              <a:gd name="adj1" fmla="val -18500"/>
              <a:gd name="adj2" fmla="val 8175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CLSI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AUTO10-A, </a:t>
            </a:r>
            <a:r>
              <a:rPr lang="en-US" sz="4800" b="1" spc="0" dirty="0" err="1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Autoverification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of Clinical Laboratory Test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Results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01374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448645" y="2543537"/>
            <a:ext cx="9486555" cy="2611352"/>
          </a:xfrm>
          <a:prstGeom prst="wedgeRoundRectCallout">
            <a:avLst>
              <a:gd name="adj1" fmla="val -32763"/>
              <a:gd name="adj2" fmla="val -9183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ISO/IEC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30101, Information Technology - Sensor Networks for Smart Grids</a:t>
            </a:r>
          </a:p>
        </p:txBody>
      </p:sp>
    </p:spTree>
    <p:extLst>
      <p:ext uri="{BB962C8B-B14F-4D97-AF65-F5344CB8AC3E}">
        <p14:creationId xmlns:p14="http://schemas.microsoft.com/office/powerpoint/2010/main" val="18480668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078537" y="1933937"/>
            <a:ext cx="8350482" cy="2611352"/>
          </a:xfrm>
          <a:prstGeom prst="wedgeRoundRectCallout">
            <a:avLst>
              <a:gd name="adj1" fmla="val -32763"/>
              <a:gd name="adj2" fmla="val -9183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SAE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ARP 5151, Safety Assessment of General Aviation Airplanes</a:t>
            </a:r>
          </a:p>
        </p:txBody>
      </p:sp>
    </p:spTree>
    <p:extLst>
      <p:ext uri="{BB962C8B-B14F-4D97-AF65-F5344CB8AC3E}">
        <p14:creationId xmlns:p14="http://schemas.microsoft.com/office/powerpoint/2010/main" val="29364604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77091" y="5764805"/>
            <a:ext cx="8672944" cy="3428597"/>
          </a:xfrm>
          <a:prstGeom prst="wedgeRoundRectCallout">
            <a:avLst>
              <a:gd name="adj1" fmla="val -38833"/>
              <a:gd name="adj2" fmla="val -8455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61400-12-1, Power Performance Measurements of Electricity Producing Wind Turbines </a:t>
            </a:r>
          </a:p>
        </p:txBody>
      </p:sp>
    </p:spTree>
    <p:extLst>
      <p:ext uri="{BB962C8B-B14F-4D97-AF65-F5344CB8AC3E}">
        <p14:creationId xmlns:p14="http://schemas.microsoft.com/office/powerpoint/2010/main" val="387769945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728364" y="3679608"/>
            <a:ext cx="8672944" cy="2611352"/>
          </a:xfrm>
          <a:prstGeom prst="wedgeRoundRectCallout">
            <a:avLst>
              <a:gd name="adj1" fmla="val -23817"/>
              <a:gd name="adj2" fmla="val -9623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APTA RT-OP-RP-009,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Rail Transit System Station Procedures </a:t>
            </a:r>
          </a:p>
        </p:txBody>
      </p:sp>
    </p:spTree>
    <p:extLst>
      <p:ext uri="{BB962C8B-B14F-4D97-AF65-F5344CB8AC3E}">
        <p14:creationId xmlns:p14="http://schemas.microsoft.com/office/powerpoint/2010/main" val="195611757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335493" y="7551867"/>
            <a:ext cx="8672944" cy="1794107"/>
          </a:xfrm>
          <a:prstGeom prst="wedgeRoundRectCallout">
            <a:avLst>
              <a:gd name="adj1" fmla="val -31804"/>
              <a:gd name="adj2" fmla="val 12153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ANSI/UL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711, Rating and Fire Testing of Fire Extinguishers</a:t>
            </a:r>
          </a:p>
        </p:txBody>
      </p:sp>
    </p:spTree>
    <p:extLst>
      <p:ext uri="{BB962C8B-B14F-4D97-AF65-F5344CB8AC3E}">
        <p14:creationId xmlns:p14="http://schemas.microsoft.com/office/powerpoint/2010/main" val="69663966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991100" y="4620774"/>
            <a:ext cx="7353300" cy="4245842"/>
          </a:xfrm>
          <a:prstGeom prst="wedgeRoundRectCallout">
            <a:avLst>
              <a:gd name="adj1" fmla="val -19386"/>
              <a:gd name="adj2" fmla="val 9127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ANSI/IICRC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S500, Standard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and Reference Guide for Professional Water Damage Restoration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97021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476511" y="3644885"/>
            <a:ext cx="7980216" cy="1794107"/>
          </a:xfrm>
          <a:prstGeom prst="wedgeRoundRectCallout">
            <a:avLst>
              <a:gd name="adj1" fmla="val -69304"/>
              <a:gd name="adj2" fmla="val 2578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ANSI/IAPMO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UPC 1, Uniform Plumbing Code</a:t>
            </a:r>
          </a:p>
        </p:txBody>
      </p:sp>
    </p:spTree>
    <p:extLst>
      <p:ext uri="{BB962C8B-B14F-4D97-AF65-F5344CB8AC3E}">
        <p14:creationId xmlns:p14="http://schemas.microsoft.com/office/powerpoint/2010/main" val="160921407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058402" y="825571"/>
            <a:ext cx="7980216" cy="2611352"/>
          </a:xfrm>
          <a:prstGeom prst="wedgeRoundRectCallout">
            <a:avLst>
              <a:gd name="adj1" fmla="val -65832"/>
              <a:gd name="adj2" fmla="val 2153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CSA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SPE-900, Solar Photovoltaic Rooftop - Installation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88236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073747" y="3236261"/>
            <a:ext cx="7980216" cy="2611352"/>
          </a:xfrm>
          <a:prstGeom prst="wedgeRoundRectCallout">
            <a:avLst>
              <a:gd name="adj1" fmla="val 8821"/>
              <a:gd name="adj2" fmla="val 12446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18606, Packaging and the Environment - Organic Recycling </a:t>
            </a:r>
          </a:p>
        </p:txBody>
      </p:sp>
    </p:spTree>
    <p:extLst>
      <p:ext uri="{BB962C8B-B14F-4D97-AF65-F5344CB8AC3E}">
        <p14:creationId xmlns:p14="http://schemas.microsoft.com/office/powerpoint/2010/main" val="296459703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718474" y="493061"/>
            <a:ext cx="7453744" cy="2611352"/>
          </a:xfrm>
          <a:prstGeom prst="wedgeRoundRectCallout">
            <a:avLst>
              <a:gd name="adj1" fmla="val -45454"/>
              <a:gd name="adj2" fmla="val 8944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F2043, Standard Classification for Bicycle Usage</a:t>
            </a:r>
          </a:p>
        </p:txBody>
      </p:sp>
    </p:spTree>
    <p:extLst>
      <p:ext uri="{BB962C8B-B14F-4D97-AF65-F5344CB8AC3E}">
        <p14:creationId xmlns:p14="http://schemas.microsoft.com/office/powerpoint/2010/main" val="203554812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823856" y="846613"/>
            <a:ext cx="7453744" cy="5063087"/>
          </a:xfrm>
          <a:prstGeom prst="wedgeRoundRectCallout">
            <a:avLst>
              <a:gd name="adj1" fmla="val 69044"/>
              <a:gd name="adj2" fmla="val -30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IEEE 1642, Protecting Publicly Accessible Computer Systems from Intentional Electromagnetic Interference</a:t>
            </a:r>
          </a:p>
        </p:txBody>
      </p:sp>
    </p:spTree>
    <p:extLst>
      <p:ext uri="{BB962C8B-B14F-4D97-AF65-F5344CB8AC3E}">
        <p14:creationId xmlns:p14="http://schemas.microsoft.com/office/powerpoint/2010/main" val="419725257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092261" y="6430098"/>
            <a:ext cx="9310254" cy="2611352"/>
          </a:xfrm>
          <a:prstGeom prst="wedgeRoundRectCallout">
            <a:avLst>
              <a:gd name="adj1" fmla="val 21127"/>
              <a:gd name="adj2" fmla="val 9837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National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Institute of Standards and Technology Cybersecurity Framework</a:t>
            </a:r>
          </a:p>
        </p:txBody>
      </p:sp>
    </p:spTree>
    <p:extLst>
      <p:ext uri="{BB962C8B-B14F-4D97-AF65-F5344CB8AC3E}">
        <p14:creationId xmlns:p14="http://schemas.microsoft.com/office/powerpoint/2010/main" val="79637584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567055" y="10024988"/>
            <a:ext cx="9310254" cy="2611352"/>
          </a:xfrm>
          <a:prstGeom prst="wedgeRoundRectCallout">
            <a:avLst>
              <a:gd name="adj1" fmla="val 63091"/>
              <a:gd name="adj2" fmla="val -1516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ANSI/AAMI ST77,Containment Devices for Reusable Medical Device Sterilization</a:t>
            </a:r>
          </a:p>
        </p:txBody>
      </p:sp>
    </p:spTree>
    <p:extLst>
      <p:ext uri="{BB962C8B-B14F-4D97-AF65-F5344CB8AC3E}">
        <p14:creationId xmlns:p14="http://schemas.microsoft.com/office/powerpoint/2010/main" val="340566646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310255" y="10856261"/>
            <a:ext cx="9310254" cy="2611352"/>
          </a:xfrm>
          <a:prstGeom prst="wedgeRoundRectCallout">
            <a:avLst>
              <a:gd name="adj1" fmla="val 61901"/>
              <a:gd name="adj2" fmla="val 1455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SAE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J 1505, Brake Force Distribution Test Procedure - Trucks and Buses</a:t>
            </a:r>
          </a:p>
        </p:txBody>
      </p:sp>
    </p:spTree>
    <p:extLst>
      <p:ext uri="{BB962C8B-B14F-4D97-AF65-F5344CB8AC3E}">
        <p14:creationId xmlns:p14="http://schemas.microsoft.com/office/powerpoint/2010/main" val="370878246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960279" y="8902952"/>
            <a:ext cx="9874483" cy="4245842"/>
          </a:xfrm>
          <a:prstGeom prst="wedgeRoundRectCallout">
            <a:avLst>
              <a:gd name="adj1" fmla="val -33080"/>
              <a:gd name="adj2" fmla="val -8563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60335-2-64, Household and similar electrical appliances - Safety : Particular requirements for commercial electric kitchen machines</a:t>
            </a:r>
          </a:p>
        </p:txBody>
      </p:sp>
    </p:spTree>
    <p:extLst>
      <p:ext uri="{BB962C8B-B14F-4D97-AF65-F5344CB8AC3E}">
        <p14:creationId xmlns:p14="http://schemas.microsoft.com/office/powerpoint/2010/main" val="34177667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345382" y="7087825"/>
            <a:ext cx="9310254" cy="2611352"/>
          </a:xfrm>
          <a:prstGeom prst="wedgeRoundRectCallout">
            <a:avLst>
              <a:gd name="adj1" fmla="val 61901"/>
              <a:gd name="adj2" fmla="val 1455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ANSI/NEMA Z535.5, Safety Tags and Barricades for Temporary Hazards</a:t>
            </a:r>
          </a:p>
        </p:txBody>
      </p:sp>
    </p:spTree>
    <p:extLst>
      <p:ext uri="{BB962C8B-B14F-4D97-AF65-F5344CB8AC3E}">
        <p14:creationId xmlns:p14="http://schemas.microsoft.com/office/powerpoint/2010/main" val="201149775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705100" y="2220478"/>
            <a:ext cx="8534400" cy="4245842"/>
          </a:xfrm>
          <a:prstGeom prst="wedgeRoundRectCallout">
            <a:avLst>
              <a:gd name="adj1" fmla="val -63072"/>
              <a:gd name="adj2" fmla="val -2267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37101, Sustainable Development in Communities - Management System for Sustainable Development 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865027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305153" y="3395512"/>
            <a:ext cx="9070920" cy="1794107"/>
          </a:xfrm>
          <a:prstGeom prst="wedgeRoundRectCallout">
            <a:avLst>
              <a:gd name="adj1" fmla="val -33385"/>
              <a:gd name="adj2" fmla="val 10240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IES RP-6, Sports and Recreational Area Lighting</a:t>
            </a:r>
          </a:p>
        </p:txBody>
      </p:sp>
    </p:spTree>
    <p:extLst>
      <p:ext uri="{BB962C8B-B14F-4D97-AF65-F5344CB8AC3E}">
        <p14:creationId xmlns:p14="http://schemas.microsoft.com/office/powerpoint/2010/main" val="201104785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24642" y="4614708"/>
            <a:ext cx="10151575" cy="1794107"/>
          </a:xfrm>
          <a:prstGeom prst="wedgeRoundRectCallout">
            <a:avLst>
              <a:gd name="adj1" fmla="val 37840"/>
              <a:gd name="adj2" fmla="val 9286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NSF Pro 149, Oven Mitts used in Commercial Food Service</a:t>
            </a:r>
          </a:p>
        </p:txBody>
      </p:sp>
    </p:spTree>
    <p:extLst>
      <p:ext uri="{BB962C8B-B14F-4D97-AF65-F5344CB8AC3E}">
        <p14:creationId xmlns:p14="http://schemas.microsoft.com/office/powerpoint/2010/main" val="294956573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334767" y="4639387"/>
            <a:ext cx="10676526" cy="3428597"/>
          </a:xfrm>
          <a:prstGeom prst="wedgeRoundRectCallout">
            <a:avLst>
              <a:gd name="adj1" fmla="val -69862"/>
              <a:gd name="adj2" fmla="val -1724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ANSI/AAMI/ISO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13485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, Medical devices - Quality management systems - Requirements for regulatory purposes</a:t>
            </a:r>
          </a:p>
        </p:txBody>
      </p:sp>
    </p:spTree>
    <p:extLst>
      <p:ext uri="{BB962C8B-B14F-4D97-AF65-F5344CB8AC3E}">
        <p14:creationId xmlns:p14="http://schemas.microsoft.com/office/powerpoint/2010/main" val="233858896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926675" y="3817086"/>
            <a:ext cx="9058741" cy="2611352"/>
          </a:xfrm>
          <a:prstGeom prst="wedgeRoundRectCallout">
            <a:avLst>
              <a:gd name="adj1" fmla="val 33409"/>
              <a:gd name="adj2" fmla="val -9671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ABYC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A-16, </a:t>
            </a:r>
            <a:r>
              <a:rPr lang="en-US" sz="4800" b="1" spc="0" dirty="0" smtClean="0">
                <a:solidFill>
                  <a:srgbClr val="0075C0"/>
                </a:solidFill>
                <a:ea typeface="Helvetica Light"/>
                <a:cs typeface="Helvetica Light"/>
                <a:sym typeface="Helvetica Light"/>
              </a:rPr>
              <a:t>American </a:t>
            </a:r>
            <a:r>
              <a:rPr lang="en-US" sz="4800" b="1" spc="0" dirty="0">
                <a:solidFill>
                  <a:srgbClr val="0075C0"/>
                </a:solidFill>
                <a:ea typeface="Helvetica Light"/>
                <a:cs typeface="Helvetica Light"/>
                <a:sym typeface="Helvetica Light"/>
              </a:rPr>
              <a:t>National </a:t>
            </a:r>
            <a:r>
              <a:rPr lang="en-US" sz="4800" b="1" spc="0" dirty="0" smtClean="0">
                <a:solidFill>
                  <a:srgbClr val="0075C0"/>
                </a:solidFill>
                <a:ea typeface="Helvetica Light"/>
                <a:cs typeface="Helvetica Light"/>
                <a:sym typeface="Helvetica Light"/>
              </a:rPr>
              <a:t>Standard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- Electric Navigation Lights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115766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219752" y="5540379"/>
            <a:ext cx="8695326" cy="2611352"/>
          </a:xfrm>
          <a:prstGeom prst="wedgeRoundRectCallout">
            <a:avLst>
              <a:gd name="adj1" fmla="val 32633"/>
              <a:gd name="adj2" fmla="val 10665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AHAM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HRF-1, Energy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and Internal Volume of Refrigerating Appliances</a:t>
            </a:r>
          </a:p>
        </p:txBody>
      </p:sp>
    </p:spTree>
    <p:extLst>
      <p:ext uri="{BB962C8B-B14F-4D97-AF65-F5344CB8AC3E}">
        <p14:creationId xmlns:p14="http://schemas.microsoft.com/office/powerpoint/2010/main" val="359010587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110154" y="7109585"/>
            <a:ext cx="9917724" cy="1794107"/>
          </a:xfrm>
          <a:prstGeom prst="wedgeRoundRectCallout">
            <a:avLst>
              <a:gd name="adj1" fmla="val -36161"/>
              <a:gd name="adj2" fmla="val 13409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ANSI/ASSE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A10.8, Scaffolding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Safety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Requirements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207302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972800" y="6793061"/>
            <a:ext cx="8757140" cy="1794107"/>
          </a:xfrm>
          <a:prstGeom prst="wedgeRoundRectCallout">
            <a:avLst>
              <a:gd name="adj1" fmla="val -36161"/>
              <a:gd name="adj2" fmla="val 13409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1200, Commercial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Refrigerated Display Cases </a:t>
            </a:r>
          </a:p>
        </p:txBody>
      </p:sp>
    </p:spTree>
    <p:extLst>
      <p:ext uri="{BB962C8B-B14F-4D97-AF65-F5344CB8AC3E}">
        <p14:creationId xmlns:p14="http://schemas.microsoft.com/office/powerpoint/2010/main" val="66618991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943600" y="3716633"/>
            <a:ext cx="8757140" cy="5063087"/>
          </a:xfrm>
          <a:prstGeom prst="wedgeRoundRectCallout">
            <a:avLst>
              <a:gd name="adj1" fmla="val -35759"/>
              <a:gd name="adj2" fmla="val 8339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ANSI/ASCE/EWRI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12,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Guidelines for the Design, Installation, and Operation and Maintenance of Urban Subsurface Drainage</a:t>
            </a:r>
          </a:p>
        </p:txBody>
      </p:sp>
    </p:spTree>
    <p:extLst>
      <p:ext uri="{BB962C8B-B14F-4D97-AF65-F5344CB8AC3E}">
        <p14:creationId xmlns:p14="http://schemas.microsoft.com/office/powerpoint/2010/main" val="44692428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6860" y="5434870"/>
            <a:ext cx="8757140" cy="2611352"/>
          </a:xfrm>
          <a:prstGeom prst="wedgeRoundRectCallout">
            <a:avLst>
              <a:gd name="adj1" fmla="val 9221"/>
              <a:gd name="adj2" fmla="val 12783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X9.100-187,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Electronic Exchange of Check and Image Data</a:t>
            </a:r>
          </a:p>
        </p:txBody>
      </p:sp>
    </p:spTree>
    <p:extLst>
      <p:ext uri="{BB962C8B-B14F-4D97-AF65-F5344CB8AC3E}">
        <p14:creationId xmlns:p14="http://schemas.microsoft.com/office/powerpoint/2010/main" val="74165767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380675" y="3416816"/>
            <a:ext cx="8757140" cy="1794107"/>
          </a:xfrm>
          <a:prstGeom prst="wedgeRoundRectCallout">
            <a:avLst>
              <a:gd name="adj1" fmla="val 9221"/>
              <a:gd name="adj2" fmla="val 12783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ANSI/ASHRAE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146, Methods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of Testing Pool Heaters</a:t>
            </a:r>
          </a:p>
        </p:txBody>
      </p:sp>
    </p:spTree>
    <p:extLst>
      <p:ext uri="{BB962C8B-B14F-4D97-AF65-F5344CB8AC3E}">
        <p14:creationId xmlns:p14="http://schemas.microsoft.com/office/powerpoint/2010/main" val="110442352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9380220" y="1931867"/>
            <a:ext cx="7353300" cy="6697577"/>
          </a:xfrm>
          <a:prstGeom prst="wedgeRoundRectCallout">
            <a:avLst>
              <a:gd name="adj1" fmla="val -77209"/>
              <a:gd name="adj2" fmla="val 936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IEST-G-CC035.1, Design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Considerations for Airborne Molecular Contamination Filtration Systems in Cleanrooms and Other Controlled Environments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10950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180275" y="467655"/>
            <a:ext cx="8757140" cy="4245842"/>
          </a:xfrm>
          <a:prstGeom prst="wedgeRoundRectCallout">
            <a:avLst>
              <a:gd name="adj1" fmla="val 64643"/>
              <a:gd name="adj2" fmla="val -883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ANSI/ASIS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PSC.4,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Quality Assurance and Security Management for Private Security Companies Operating at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Sea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130686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157938" y="630093"/>
            <a:ext cx="8206153" cy="3428597"/>
          </a:xfrm>
          <a:prstGeom prst="wedgeRoundRectCallout">
            <a:avLst>
              <a:gd name="adj1" fmla="val -13786"/>
              <a:gd name="adj2" fmla="val 8040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ANSI/ASME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A112.19.6,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Hydraulic Performance Requirements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for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Water Closets and Urinals</a:t>
            </a:r>
          </a:p>
        </p:txBody>
      </p:sp>
    </p:spTree>
    <p:extLst>
      <p:ext uri="{BB962C8B-B14F-4D97-AF65-F5344CB8AC3E}">
        <p14:creationId xmlns:p14="http://schemas.microsoft.com/office/powerpoint/2010/main" val="295815424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16523" y="4379792"/>
            <a:ext cx="8206153" cy="2611352"/>
          </a:xfrm>
          <a:prstGeom prst="wedgeRoundRectCallout">
            <a:avLst>
              <a:gd name="adj1" fmla="val -18500"/>
              <a:gd name="adj2" fmla="val 8175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AWS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Z49.1, Safety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in Welding, Cutting, and Allied Processes</a:t>
            </a:r>
          </a:p>
        </p:txBody>
      </p:sp>
    </p:spTree>
    <p:extLst>
      <p:ext uri="{BB962C8B-B14F-4D97-AF65-F5344CB8AC3E}">
        <p14:creationId xmlns:p14="http://schemas.microsoft.com/office/powerpoint/2010/main" val="124027909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439292" y="4301100"/>
            <a:ext cx="8206153" cy="4245842"/>
          </a:xfrm>
          <a:prstGeom prst="wedgeRoundRectCallout">
            <a:avLst>
              <a:gd name="adj1" fmla="val -18500"/>
              <a:gd name="adj2" fmla="val 8175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CLSI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AUTO10-A, </a:t>
            </a:r>
            <a:r>
              <a:rPr lang="en-US" sz="4800" b="1" spc="0" dirty="0" err="1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Autoverification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of Clinical Laboratory Test Results; Approved Guideline</a:t>
            </a:r>
          </a:p>
        </p:txBody>
      </p:sp>
    </p:spTree>
    <p:extLst>
      <p:ext uri="{BB962C8B-B14F-4D97-AF65-F5344CB8AC3E}">
        <p14:creationId xmlns:p14="http://schemas.microsoft.com/office/powerpoint/2010/main" val="185044774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23284"/>
            <a:ext cx="24384000" cy="1389888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1" y="7555253"/>
            <a:ext cx="8825847" cy="5239527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0" y="3663969"/>
            <a:ext cx="24384000" cy="2286000"/>
          </a:xfrm>
          <a:prstGeom prst="rect">
            <a:avLst/>
          </a:prstGeom>
          <a:solidFill>
            <a:srgbClr val="0075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585" y="3750618"/>
            <a:ext cx="23223415" cy="2064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Source Sans Pro"/>
                <a:cs typeface="Source Sans Pro"/>
                <a:sym typeface="Source Sans Pro"/>
              </a:rPr>
              <a:t>American National Standards Institute</a:t>
            </a:r>
            <a:endParaRPr kumimoji="0" lang="en-US" sz="9600" b="1" i="0" u="none" strike="noStrike" cap="none" spc="6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0667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225540" y="1548961"/>
            <a:ext cx="6256020" cy="1794107"/>
          </a:xfrm>
          <a:prstGeom prst="wedgeRoundRectCallout">
            <a:avLst>
              <a:gd name="adj1" fmla="val -69170"/>
              <a:gd name="adj2" fmla="val 2974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ANSI/IES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RP-22, Tunnel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Lighting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571833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687300" y="1801379"/>
            <a:ext cx="7467600" cy="4245842"/>
          </a:xfrm>
          <a:prstGeom prst="wedgeRoundRectCallout">
            <a:avLst>
              <a:gd name="adj1" fmla="val 59982"/>
              <a:gd name="adj2" fmla="val -2209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ISO 28005-2, Security Management Systems for the Supply Chain - Electronic Port Clearance 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174894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105400" y="4447424"/>
            <a:ext cx="5981700" cy="2611352"/>
          </a:xfrm>
          <a:prstGeom prst="wedgeRoundRectCallout">
            <a:avLst>
              <a:gd name="adj1" fmla="val -64859"/>
              <a:gd name="adj2" fmla="val 2167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ASME B30.22, Articulating Boom Cranes 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575944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87600" y="3048202"/>
            <a:ext cx="5981700" cy="3428597"/>
          </a:xfrm>
          <a:prstGeom prst="wedgeRoundRectCallout">
            <a:avLst>
              <a:gd name="adj1" fmla="val -22184"/>
              <a:gd name="adj2" fmla="val 8003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ANSI/ASSE A10.47, Work Zone Safety for Highway Construction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54504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429500" y="3505402"/>
            <a:ext cx="6743700" cy="3428597"/>
          </a:xfrm>
          <a:prstGeom prst="wedgeRoundRectCallout">
            <a:avLst>
              <a:gd name="adj1" fmla="val -20489"/>
              <a:gd name="adj2" fmla="val 8003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APTA SS-ECS-RP-001,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Cybersecurity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Considerations for Public Transit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233613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0363200" y="3190124"/>
            <a:ext cx="7048500" cy="2611352"/>
          </a:xfrm>
          <a:prstGeom prst="wedgeRoundRectCallout">
            <a:avLst>
              <a:gd name="adj1" fmla="val -22135"/>
              <a:gd name="adj2" fmla="val -8248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ASME Y32.7, Graphic Symbols for Railroad Maps and Profiles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137140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762500" y="2535757"/>
            <a:ext cx="7048500" cy="5063087"/>
          </a:xfrm>
          <a:prstGeom prst="wedgeRoundRectCallout">
            <a:avLst>
              <a:gd name="adj1" fmla="val -21594"/>
              <a:gd name="adj2" fmla="val -6894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IEEE 2030.2, Guide for the Interoperability of Energy Storage Systems Integrated with the Electric Power Infrastructure 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497423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667000" y="4523624"/>
            <a:ext cx="7810500" cy="2611352"/>
          </a:xfrm>
          <a:prstGeom prst="wedgeRoundRectCallout">
            <a:avLst>
              <a:gd name="adj1" fmla="val -21107"/>
              <a:gd name="adj2" fmla="val -8061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IES LM-71, Photometric Measurement of Tunnel Lighting Installations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730742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3030200" y="1790700"/>
            <a:ext cx="6743700" cy="3086100"/>
          </a:xfrm>
          <a:prstGeom prst="wedgeRoundRectCallout">
            <a:avLst>
              <a:gd name="adj1" fmla="val 59982"/>
              <a:gd name="adj2" fmla="val -2209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ASCE MOP 107,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/>
            </a:r>
            <a:br>
              <a:rPr lang="en-US" sz="4800" b="1" dirty="0" smtClean="0">
                <a:solidFill>
                  <a:srgbClr val="0075C0"/>
                </a:solidFill>
                <a:latin typeface="+mj-lt"/>
              </a:rPr>
            </a:b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Ship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Channel Design and Operation 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662960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324100" y="3439679"/>
            <a:ext cx="10325100" cy="4245842"/>
          </a:xfrm>
          <a:prstGeom prst="wedgeRoundRectCallout">
            <a:avLst>
              <a:gd name="adj1" fmla="val -22170"/>
              <a:gd name="adj2" fmla="val -7253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62279, Railway Applications - Communication,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Signaling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, and Processing Systems - Software for Railway Control and Protection Systems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18815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63969"/>
            <a:ext cx="24384000" cy="2286000"/>
          </a:xfrm>
          <a:prstGeom prst="rect">
            <a:avLst/>
          </a:prstGeom>
          <a:solidFill>
            <a:srgbClr val="0075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585" y="3510553"/>
            <a:ext cx="23223415" cy="2544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1" i="0" u="none" strike="noStrike" cap="none" spc="6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Source Sans Pro"/>
                <a:cs typeface="Source Sans Pro"/>
                <a:sym typeface="Source Sans Pro"/>
              </a:rPr>
              <a:t>STANDARDS ARE EVERYWHERE!</a:t>
            </a:r>
            <a:endParaRPr kumimoji="0" lang="en-US" sz="12000" b="1" i="0" u="none" strike="noStrike" cap="none" spc="6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4576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295900" y="457402"/>
            <a:ext cx="5981700" cy="3428597"/>
          </a:xfrm>
          <a:prstGeom prst="wedgeRoundRectCallout">
            <a:avLst>
              <a:gd name="adj1" fmla="val -69318"/>
              <a:gd name="adj2" fmla="val -2220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SAE AIR 5387, Airport Electrical Power System Harmonics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823752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477000" y="1496579"/>
            <a:ext cx="6438900" cy="4245842"/>
          </a:xfrm>
          <a:prstGeom prst="wedgeRoundRectCallout">
            <a:avLst>
              <a:gd name="adj1" fmla="val -69318"/>
              <a:gd name="adj2" fmla="val -2220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APTA SS-SIS-RP-016, Recommended Practice for Tunnel Security for Public Transit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902971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343400" y="457401"/>
            <a:ext cx="6438900" cy="3428597"/>
          </a:xfrm>
          <a:prstGeom prst="wedgeRoundRectCallout">
            <a:avLst>
              <a:gd name="adj1" fmla="val -60443"/>
              <a:gd name="adj2" fmla="val -1997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NFPA 424, Guide for Airport/Community Emergency Planning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70486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819900" y="1094623"/>
            <a:ext cx="6438900" cy="2611352"/>
          </a:xfrm>
          <a:prstGeom prst="wedgeRoundRectCallout">
            <a:avLst>
              <a:gd name="adj1" fmla="val 59084"/>
              <a:gd name="adj2" fmla="val 2233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ASCE 31, Seismic Evaluation of Existing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Buildings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418382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429500" y="5542949"/>
            <a:ext cx="7848600" cy="3428597"/>
          </a:xfrm>
          <a:prstGeom prst="wedgeRoundRectCallout">
            <a:avLst>
              <a:gd name="adj1" fmla="val -21084"/>
              <a:gd name="adj2" fmla="val -7244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API 2015, Requirements for Safe Entry and Cleaning of Petroleum Storage Tanks </a:t>
            </a:r>
          </a:p>
        </p:txBody>
      </p:sp>
    </p:spTree>
    <p:extLst>
      <p:ext uri="{BB962C8B-B14F-4D97-AF65-F5344CB8AC3E}">
        <p14:creationId xmlns:p14="http://schemas.microsoft.com/office/powerpoint/2010/main" val="333597354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429000" y="1409900"/>
            <a:ext cx="7239000" cy="3428597"/>
          </a:xfrm>
          <a:prstGeom prst="wedgeRoundRectCallout">
            <a:avLst>
              <a:gd name="adj1" fmla="val 19610"/>
              <a:gd name="adj2" fmla="val 7233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CSA S448.1, Repair of Reinforced Concrete in Buildings and Parking Structures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291459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097000" y="4000700"/>
            <a:ext cx="7239000" cy="3428597"/>
          </a:xfrm>
          <a:prstGeom prst="wedgeRoundRectCallout">
            <a:avLst>
              <a:gd name="adj1" fmla="val -21969"/>
              <a:gd name="adj2" fmla="val -7656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ASCE/SEI 49, Wind Tunnel Testing for Buildings and Other Structures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780440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306300" y="2106179"/>
            <a:ext cx="7467600" cy="4245842"/>
          </a:xfrm>
          <a:prstGeom prst="wedgeRoundRectCallout">
            <a:avLst>
              <a:gd name="adj1" fmla="val 59982"/>
              <a:gd name="adj2" fmla="val -2209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NFPA 307, Standard for the Construction and Fire Protection of Marine Terminals, Piers, and Wharves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6107431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401800" y="4288355"/>
            <a:ext cx="9563100" cy="5063087"/>
          </a:xfrm>
          <a:prstGeom prst="wedgeRoundRectCallout">
            <a:avLst>
              <a:gd name="adj1" fmla="val -21172"/>
              <a:gd name="adj2" fmla="val -6678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ATIS-03000202, Internetwork Operations Guidelines for Network Management of the Public Telecommunications Networks under Disaster Conditions 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215355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620500" y="4430278"/>
            <a:ext cx="7543800" cy="4245842"/>
          </a:xfrm>
          <a:prstGeom prst="wedgeRoundRectCallout">
            <a:avLst>
              <a:gd name="adj1" fmla="val -21554"/>
              <a:gd name="adj2" fmla="val -6664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ANSI/IES RP-3-13, American National Standard Practice on Lighting for Educational Facilities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687160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42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172200" y="5573278"/>
            <a:ext cx="7429500" cy="4245842"/>
          </a:xfrm>
          <a:prstGeom prst="wedgeRoundRectCallout">
            <a:avLst>
              <a:gd name="adj1" fmla="val -21621"/>
              <a:gd name="adj2" fmla="val -7109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NEMA EWS 1.2, Use of Performance Contracts for Advancing Efficiency in Water Infrastructure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38784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639300" y="5562801"/>
            <a:ext cx="5410200" cy="3428597"/>
          </a:xfrm>
          <a:prstGeom prst="wedgeRoundRectCallout">
            <a:avLst>
              <a:gd name="adj1" fmla="val -21621"/>
              <a:gd name="adj2" fmla="val -7109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ASME A13.1, Scheme for the Identification of Piping Systems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9229408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019800" y="5399923"/>
            <a:ext cx="6591300" cy="2611352"/>
          </a:xfrm>
          <a:prstGeom prst="wedgeRoundRectCallout">
            <a:avLst>
              <a:gd name="adj1" fmla="val -21621"/>
              <a:gd name="adj2" fmla="val -7109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ANSI/IAPMO UPC 1, Uniform Plumbing Code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218746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629400" y="2258578"/>
            <a:ext cx="8191500" cy="4245842"/>
          </a:xfrm>
          <a:prstGeom prst="wedgeRoundRectCallout">
            <a:avLst>
              <a:gd name="adj1" fmla="val -21621"/>
              <a:gd name="adj2" fmla="val 7696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ISO/TS 21219, Intelligent Transport Systems - Traffic and Travel Information via Transport Protocol Experts Group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667673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287500" y="2552901"/>
            <a:ext cx="5905500" cy="3428597"/>
          </a:xfrm>
          <a:prstGeom prst="wedgeRoundRectCallout">
            <a:avLst>
              <a:gd name="adj1" fmla="val -21621"/>
              <a:gd name="adj2" fmla="val 7363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ICC A117.1, Accessible and Usable Buildings and Facilities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321189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325600" y="325955"/>
            <a:ext cx="8115300" cy="5063087"/>
          </a:xfrm>
          <a:prstGeom prst="wedgeRoundRectCallout">
            <a:avLst>
              <a:gd name="adj1" fmla="val -62936"/>
              <a:gd name="adj2" fmla="val -2268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ANSI/NEMA SG-IC 1, Smart Grid Interoperable and Conformant Testing and Certification Scheme Operator Guidelines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518775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695700" y="1589922"/>
            <a:ext cx="7239000" cy="2611352"/>
          </a:xfrm>
          <a:prstGeom prst="wedgeRoundRectCallout">
            <a:avLst>
              <a:gd name="adj1" fmla="val -20304"/>
              <a:gd name="adj2" fmla="val 8236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ICC/ASHRAE 700, National Green </a:t>
            </a:r>
            <a:r>
              <a:rPr lang="en-US" sz="4800" b="1" spc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Building </a:t>
            </a:r>
            <a:r>
              <a:rPr lang="en-US" sz="4800" b="1" spc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Code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132969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0" y="427072"/>
            <a:ext cx="6019800" cy="2611352"/>
          </a:xfrm>
          <a:prstGeom prst="wedgeRoundRectCallout">
            <a:avLst>
              <a:gd name="adj1" fmla="val -20304"/>
              <a:gd name="adj2" fmla="val 8236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ASME B31Q, Pipeline Personnel Qualification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473761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343400" y="4960972"/>
            <a:ext cx="6324600" cy="2611352"/>
          </a:xfrm>
          <a:prstGeom prst="wedgeRoundRectCallout">
            <a:avLst>
              <a:gd name="adj1" fmla="val -20304"/>
              <a:gd name="adj2" fmla="val 8236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ACI 301, Specifications for Structural Concrete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270590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09900" y="3430304"/>
            <a:ext cx="7810500" cy="5063087"/>
          </a:xfrm>
          <a:prstGeom prst="wedgeRoundRectCallout">
            <a:avLst>
              <a:gd name="adj1" fmla="val -22255"/>
              <a:gd name="adj2" fmla="val -6889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APTA-RT-RGC-S-004, Standard for Rail Transit Grade Crossing Warning System Design Criteria, Installation, and Operation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449994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877800" y="2019501"/>
            <a:ext cx="7467600" cy="3428597"/>
          </a:xfrm>
          <a:prstGeom prst="wedgeRoundRectCallout">
            <a:avLst>
              <a:gd name="adj1" fmla="val 59982"/>
              <a:gd name="adj2" fmla="val -2209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ISO 20858, Ships and Marine Technology - Maritime Port Facility Security 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756186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50900" y="3877024"/>
            <a:ext cx="7975600" cy="4245842"/>
          </a:xfrm>
          <a:prstGeom prst="wedgeRoundRectCallout">
            <a:avLst>
              <a:gd name="adj1" fmla="val -33999"/>
              <a:gd name="adj2" fmla="val 7653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ANSI/ISO/IEC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17024,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Conformity Assessment – General Requirements for Bodies Operating Certification of Persons</a:t>
            </a:r>
          </a:p>
        </p:txBody>
      </p:sp>
    </p:spTree>
    <p:extLst>
      <p:ext uri="{BB962C8B-B14F-4D97-AF65-F5344CB8AC3E}">
        <p14:creationId xmlns:p14="http://schemas.microsoft.com/office/powerpoint/2010/main" val="330422268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876800" y="4323749"/>
            <a:ext cx="7810500" cy="3428597"/>
          </a:xfrm>
          <a:prstGeom prst="wedgeRoundRectCallout">
            <a:avLst>
              <a:gd name="adj1" fmla="val -22255"/>
              <a:gd name="adj2" fmla="val -6889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ANSI/ASAE EP364.4, Installation and Maintenance of Farm Standby Electric Power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723243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981200" y="3267427"/>
            <a:ext cx="7505700" cy="4245842"/>
          </a:xfrm>
          <a:prstGeom prst="wedgeRoundRectCallout">
            <a:avLst>
              <a:gd name="adj1" fmla="val -58803"/>
              <a:gd name="adj2" fmla="val -2133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ANSI/NETA ETT-2015, Standard for Certification of Electrical Testing Technicians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225186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563100" y="1885350"/>
            <a:ext cx="8686800" cy="3428597"/>
          </a:xfrm>
          <a:prstGeom prst="wedgeRoundRectCallout">
            <a:avLst>
              <a:gd name="adj1" fmla="val -58803"/>
              <a:gd name="adj2" fmla="val -2133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ANSI/MSE 50021, Superior Energy Performance –Requirements for Energy Management Systems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6698806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724400" y="2609250"/>
            <a:ext cx="8686800" cy="3428597"/>
          </a:xfrm>
          <a:prstGeom prst="wedgeRoundRectCallout">
            <a:avLst>
              <a:gd name="adj1" fmla="val -58803"/>
              <a:gd name="adj2" fmla="val -2133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F1847, Standard Guide for Minimum Training of Search Dog Crews </a:t>
            </a:r>
          </a:p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or Teams</a:t>
            </a:r>
          </a:p>
        </p:txBody>
      </p:sp>
    </p:spTree>
    <p:extLst>
      <p:ext uri="{BB962C8B-B14F-4D97-AF65-F5344CB8AC3E}">
        <p14:creationId xmlns:p14="http://schemas.microsoft.com/office/powerpoint/2010/main" val="212768651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991100" y="2647350"/>
            <a:ext cx="8686800" cy="3428597"/>
          </a:xfrm>
          <a:prstGeom prst="wedgeRoundRectCallout">
            <a:avLst>
              <a:gd name="adj1" fmla="val -21084"/>
              <a:gd name="adj2" fmla="val -7244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IEEE 1264, IEEE Guide for Animal Deterrents for Electric Power Supply Substations</a:t>
            </a:r>
          </a:p>
        </p:txBody>
      </p:sp>
    </p:spTree>
    <p:extLst>
      <p:ext uri="{BB962C8B-B14F-4D97-AF65-F5344CB8AC3E}">
        <p14:creationId xmlns:p14="http://schemas.microsoft.com/office/powerpoint/2010/main" val="264798820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924800" y="5820127"/>
            <a:ext cx="7848600" cy="4245842"/>
          </a:xfrm>
          <a:prstGeom prst="wedgeRoundRectCallout">
            <a:avLst>
              <a:gd name="adj1" fmla="val -21084"/>
              <a:gd name="adj2" fmla="val -7244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60079-17, Explosive Atmospheres - Part 17: Electrical Installations Inspection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216287326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010400" y="1552927"/>
            <a:ext cx="7848600" cy="4245842"/>
          </a:xfrm>
          <a:prstGeom prst="wedgeRoundRectCallout">
            <a:avLst>
              <a:gd name="adj1" fmla="val -21084"/>
              <a:gd name="adj2" fmla="val -7244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SAE ARP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4101/6A,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Stowage of Flight Crew’s Survival Emergency and Miscellaneous Equipment </a:t>
            </a:r>
          </a:p>
        </p:txBody>
      </p:sp>
    </p:spTree>
    <p:extLst>
      <p:ext uri="{BB962C8B-B14F-4D97-AF65-F5344CB8AC3E}">
        <p14:creationId xmlns:p14="http://schemas.microsoft.com/office/powerpoint/2010/main" val="325323795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19100" y="2080294"/>
            <a:ext cx="7848600" cy="1794107"/>
          </a:xfrm>
          <a:prstGeom prst="wedgeRoundRectCallout">
            <a:avLst>
              <a:gd name="adj1" fmla="val -21084"/>
              <a:gd name="adj2" fmla="val -7244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ANSI/NFPA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407, </a:t>
            </a:r>
            <a:b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</a:b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Aircraft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Fuel Servicing</a:t>
            </a:r>
          </a:p>
        </p:txBody>
      </p:sp>
    </p:spTree>
    <p:extLst>
      <p:ext uri="{BB962C8B-B14F-4D97-AF65-F5344CB8AC3E}">
        <p14:creationId xmlns:p14="http://schemas.microsoft.com/office/powerpoint/2010/main" val="248769278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99552" y="756482"/>
            <a:ext cx="9070920" cy="4245842"/>
          </a:xfrm>
          <a:prstGeom prst="wedgeRoundRectCallout">
            <a:avLst>
              <a:gd name="adj1" fmla="val 35041"/>
              <a:gd name="adj2" fmla="val 81524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F2117, Standard Test Method for Vertical Rebound Characteristics of Sports Surface/Ball Systems; Acoustical Measurement</a:t>
            </a:r>
          </a:p>
        </p:txBody>
      </p:sp>
    </p:spTree>
    <p:extLst>
      <p:ext uri="{BB962C8B-B14F-4D97-AF65-F5344CB8AC3E}">
        <p14:creationId xmlns:p14="http://schemas.microsoft.com/office/powerpoint/2010/main" val="118341226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031980" y="6672463"/>
            <a:ext cx="7467600" cy="2611352"/>
          </a:xfrm>
          <a:prstGeom prst="wedgeRoundRectCallout">
            <a:avLst>
              <a:gd name="adj1" fmla="val -30018"/>
              <a:gd name="adj2" fmla="val 10396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SES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3, Recommended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Practice for Joint Standards Development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18760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35000" y="1618649"/>
            <a:ext cx="7848600" cy="3428597"/>
          </a:xfrm>
          <a:prstGeom prst="wedgeRoundRectCallout">
            <a:avLst>
              <a:gd name="adj1" fmla="val -21084"/>
              <a:gd name="adj2" fmla="val -7244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62396-1:2016, Process Management for Avionics – Atmospheric Radiation Effects</a:t>
            </a:r>
          </a:p>
        </p:txBody>
      </p:sp>
    </p:spTree>
    <p:extLst>
      <p:ext uri="{BB962C8B-B14F-4D97-AF65-F5344CB8AC3E}">
        <p14:creationId xmlns:p14="http://schemas.microsoft.com/office/powerpoint/2010/main" val="112874486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287500" y="4700304"/>
            <a:ext cx="7848600" cy="5063087"/>
          </a:xfrm>
          <a:prstGeom prst="wedgeRoundRectCallout">
            <a:avLst>
              <a:gd name="adj1" fmla="val 19369"/>
              <a:gd name="adj2" fmla="val -8147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F1193, </a:t>
            </a:r>
            <a:b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</a:b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Practice for Quality, Manufacture, and Construction of Amusement Rides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/>
            </a:r>
            <a:b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</a:b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and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Devices</a:t>
            </a:r>
          </a:p>
        </p:txBody>
      </p:sp>
    </p:spTree>
    <p:extLst>
      <p:ext uri="{BB962C8B-B14F-4D97-AF65-F5344CB8AC3E}">
        <p14:creationId xmlns:p14="http://schemas.microsoft.com/office/powerpoint/2010/main" val="324169434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243300" y="6842793"/>
            <a:ext cx="7848600" cy="1794107"/>
          </a:xfrm>
          <a:prstGeom prst="wedgeRoundRectCallout">
            <a:avLst>
              <a:gd name="adj1" fmla="val 31019"/>
              <a:gd name="adj2" fmla="val -10200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ANSI/NFPA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302,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Fire Protection for Motor Craft </a:t>
            </a:r>
          </a:p>
        </p:txBody>
      </p:sp>
    </p:spTree>
    <p:extLst>
      <p:ext uri="{BB962C8B-B14F-4D97-AF65-F5344CB8AC3E}">
        <p14:creationId xmlns:p14="http://schemas.microsoft.com/office/powerpoint/2010/main" val="411016942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664700" y="4658389"/>
            <a:ext cx="9004300" cy="1794107"/>
          </a:xfrm>
          <a:prstGeom prst="wedgeRoundRectCallout">
            <a:avLst>
              <a:gd name="adj1" fmla="val 19290"/>
              <a:gd name="adj2" fmla="val 10219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22000,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Food Safety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240164749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204700" y="1872648"/>
            <a:ext cx="8864600" cy="3428597"/>
          </a:xfrm>
          <a:prstGeom prst="wedgeRoundRectCallout">
            <a:avLst>
              <a:gd name="adj1" fmla="val 60762"/>
              <a:gd name="adj2" fmla="val -2236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ANSI/ASHRAE Standard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26,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Mechanical Refrigeration and Air-Conditioning Installations Aboard Ship</a:t>
            </a:r>
          </a:p>
        </p:txBody>
      </p:sp>
    </p:spTree>
    <p:extLst>
      <p:ext uri="{BB962C8B-B14F-4D97-AF65-F5344CB8AC3E}">
        <p14:creationId xmlns:p14="http://schemas.microsoft.com/office/powerpoint/2010/main" val="315812511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680200" y="8948770"/>
            <a:ext cx="8331200" cy="2611352"/>
          </a:xfrm>
          <a:prstGeom prst="wedgeRoundRectCallout">
            <a:avLst>
              <a:gd name="adj1" fmla="val -61972"/>
              <a:gd name="adj2" fmla="val -2090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E2691-16, Standard Practice for Job Productivity Measurement</a:t>
            </a:r>
          </a:p>
        </p:txBody>
      </p:sp>
    </p:spTree>
    <p:extLst>
      <p:ext uri="{BB962C8B-B14F-4D97-AF65-F5344CB8AC3E}">
        <p14:creationId xmlns:p14="http://schemas.microsoft.com/office/powerpoint/2010/main" val="233415064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099300" y="8097869"/>
            <a:ext cx="8991600" cy="2611352"/>
          </a:xfrm>
          <a:prstGeom prst="wedgeRoundRectCallout">
            <a:avLst>
              <a:gd name="adj1" fmla="val 20938"/>
              <a:gd name="adj2" fmla="val 9537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ATIS-0500008, Emergency Services Network Interfaces (ESNI) Framework</a:t>
            </a:r>
          </a:p>
        </p:txBody>
      </p:sp>
    </p:spTree>
    <p:extLst>
      <p:ext uri="{BB962C8B-B14F-4D97-AF65-F5344CB8AC3E}">
        <p14:creationId xmlns:p14="http://schemas.microsoft.com/office/powerpoint/2010/main" val="240524680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448300" y="7190624"/>
            <a:ext cx="5981700" cy="2611352"/>
          </a:xfrm>
          <a:prstGeom prst="wedgeRoundRectCallout">
            <a:avLst>
              <a:gd name="adj1" fmla="val -22184"/>
              <a:gd name="adj2" fmla="val 8003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AWWA M28, Rehabilitation of Water Mains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424162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00400" y="1690401"/>
            <a:ext cx="8521700" cy="5063087"/>
          </a:xfrm>
          <a:prstGeom prst="wedgeRoundRectCallout">
            <a:avLst>
              <a:gd name="adj1" fmla="val 64221"/>
              <a:gd name="adj2" fmla="val -2053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S12.60,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American National Standard Acoustical Performance Criteria, Design Requirements, and Guidelines for Schools</a:t>
            </a:r>
          </a:p>
        </p:txBody>
      </p:sp>
    </p:spTree>
    <p:extLst>
      <p:ext uri="{BB962C8B-B14F-4D97-AF65-F5344CB8AC3E}">
        <p14:creationId xmlns:p14="http://schemas.microsoft.com/office/powerpoint/2010/main" val="415984485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1290300" y="4745068"/>
            <a:ext cx="8521700" cy="2611352"/>
          </a:xfrm>
          <a:prstGeom prst="wedgeRoundRectCallout">
            <a:avLst>
              <a:gd name="adj1" fmla="val -21621"/>
              <a:gd name="adj2" fmla="val -8084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ANSI/ADA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1001,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Guidelines for the Design of Educational Software</a:t>
            </a:r>
          </a:p>
        </p:txBody>
      </p:sp>
    </p:spTree>
    <p:extLst>
      <p:ext uri="{BB962C8B-B14F-4D97-AF65-F5344CB8AC3E}">
        <p14:creationId xmlns:p14="http://schemas.microsoft.com/office/powerpoint/2010/main" val="298306042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162300" y="1551823"/>
            <a:ext cx="7467600" cy="2611352"/>
          </a:xfrm>
          <a:prstGeom prst="wedgeRoundRectCallout">
            <a:avLst>
              <a:gd name="adj1" fmla="val -30018"/>
              <a:gd name="adj2" fmla="val 10396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ANSI/SCTE </a:t>
            </a: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07, Digital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Transmission Standard for Cable Television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161970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973300" y="6201123"/>
            <a:ext cx="8521700" cy="4245842"/>
          </a:xfrm>
          <a:prstGeom prst="wedgeRoundRectCallout">
            <a:avLst>
              <a:gd name="adj1" fmla="val 21449"/>
              <a:gd name="adj2" fmla="val 8007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APTA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SS-I&amp;M-012,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for Passenger Car Truck and Suspension Periodic Inspection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402584460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124700" y="8514745"/>
            <a:ext cx="8521700" cy="3428597"/>
          </a:xfrm>
          <a:prstGeom prst="wedgeRoundRectCallout">
            <a:avLst>
              <a:gd name="adj1" fmla="val 67499"/>
              <a:gd name="adj2" fmla="val 2155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CSA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Z317.10,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Handling of Waste Materials in Health Care and Veterinary Health 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291711744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543800" y="4626323"/>
            <a:ext cx="8521700" cy="4245842"/>
          </a:xfrm>
          <a:prstGeom prst="wedgeRoundRectCallout">
            <a:avLst>
              <a:gd name="adj1" fmla="val -22516"/>
              <a:gd name="adj2" fmla="val 8287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ANSI/ISO/ASQ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10002,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Quality Management – Customer Satisfaction – Guidelines for Complaints Handling in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08076408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0" y="3697000"/>
            <a:ext cx="8902700" cy="5063087"/>
          </a:xfrm>
          <a:prstGeom prst="wedgeRoundRectCallout">
            <a:avLst>
              <a:gd name="adj1" fmla="val -22516"/>
              <a:gd name="adj2" fmla="val 8287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X9.119,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Retail Financial Services – Requirements for Protection of Sensitive Payment Card Data – Part 1: Using Encryption Methods</a:t>
            </a:r>
          </a:p>
        </p:txBody>
      </p:sp>
    </p:spTree>
    <p:extLst>
      <p:ext uri="{BB962C8B-B14F-4D97-AF65-F5344CB8AC3E}">
        <p14:creationId xmlns:p14="http://schemas.microsoft.com/office/powerpoint/2010/main" val="413915267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58900" y="1646267"/>
            <a:ext cx="8204200" cy="2611352"/>
          </a:xfrm>
          <a:prstGeom prst="wedgeRoundRectCallout">
            <a:avLst>
              <a:gd name="adj1" fmla="val -22516"/>
              <a:gd name="adj2" fmla="val 8287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13810,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Tourism Services – Industrial Tourism – Service Provision</a:t>
            </a:r>
          </a:p>
        </p:txBody>
      </p:sp>
    </p:spTree>
    <p:extLst>
      <p:ext uri="{BB962C8B-B14F-4D97-AF65-F5344CB8AC3E}">
        <p14:creationId xmlns:p14="http://schemas.microsoft.com/office/powerpoint/2010/main" val="3373860018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947900" y="1245900"/>
            <a:ext cx="8204200" cy="5063087"/>
          </a:xfrm>
          <a:prstGeom prst="wedgeRoundRectCallout">
            <a:avLst>
              <a:gd name="adj1" fmla="val 10611"/>
              <a:gd name="adj2" fmla="val 7609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Z245.1,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Mobile Wastes and Recyclable Materials Collection, Transportation, and Compaction Equipment – Safety Requirement</a:t>
            </a:r>
          </a:p>
        </p:txBody>
      </p:sp>
    </p:spTree>
    <p:extLst>
      <p:ext uri="{BB962C8B-B14F-4D97-AF65-F5344CB8AC3E}">
        <p14:creationId xmlns:p14="http://schemas.microsoft.com/office/powerpoint/2010/main" val="261516317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327900" y="4656167"/>
            <a:ext cx="8204200" cy="2611352"/>
          </a:xfrm>
          <a:prstGeom prst="wedgeRoundRectCallout">
            <a:avLst>
              <a:gd name="adj1" fmla="val 32902"/>
              <a:gd name="adj2" fmla="val 9214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ANSI/NGA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R1.1,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Repair of Laminated Automotive Glass Standard</a:t>
            </a:r>
          </a:p>
        </p:txBody>
      </p:sp>
    </p:spTree>
    <p:extLst>
      <p:ext uri="{BB962C8B-B14F-4D97-AF65-F5344CB8AC3E}">
        <p14:creationId xmlns:p14="http://schemas.microsoft.com/office/powerpoint/2010/main" val="361537459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665200" y="3333145"/>
            <a:ext cx="7810500" cy="3428597"/>
          </a:xfrm>
          <a:prstGeom prst="wedgeRoundRectCallout">
            <a:avLst>
              <a:gd name="adj1" fmla="val 63552"/>
              <a:gd name="adj2" fmla="val 3362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ANSI/ACDE </a:t>
            </a:r>
            <a:r>
              <a:rPr lang="fr-FR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01, </a:t>
            </a: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Divers – Commercial </a:t>
            </a:r>
            <a:r>
              <a:rPr lang="fr-FR" sz="4800" b="1" spc="0" dirty="0" err="1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Diver</a:t>
            </a: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Training – Minimum Standard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965193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232900" y="3043267"/>
            <a:ext cx="7810500" cy="2611352"/>
          </a:xfrm>
          <a:prstGeom prst="wedgeRoundRectCallout">
            <a:avLst>
              <a:gd name="adj1" fmla="val -69781"/>
              <a:gd name="adj2" fmla="val 1951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IAPMO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GPMC,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Green Plumbing Mechanical Code Supplement</a:t>
            </a:r>
          </a:p>
        </p:txBody>
      </p:sp>
    </p:spTree>
    <p:extLst>
      <p:ext uri="{BB962C8B-B14F-4D97-AF65-F5344CB8AC3E}">
        <p14:creationId xmlns:p14="http://schemas.microsoft.com/office/powerpoint/2010/main" val="120870475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452100" y="3347432"/>
            <a:ext cx="10248900" cy="7514822"/>
          </a:xfrm>
          <a:prstGeom prst="wedgeRoundRectCallout">
            <a:avLst>
              <a:gd name="adj1" fmla="val 21917"/>
              <a:gd name="adj2" fmla="val 6396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ANSI/INCITS/ISO/IEC TR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19765, Information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Technology – Survey of Icons and Symbols That Provide Access to Functions and Facilities to Improve the Use of Information Technology Products by the Elderly and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407347374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059180" y="2237622"/>
            <a:ext cx="11148060" cy="2611352"/>
          </a:xfrm>
          <a:prstGeom prst="wedgeRoundRectCallout">
            <a:avLst>
              <a:gd name="adj1" fmla="val -44100"/>
              <a:gd name="adj2" fmla="val 9211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NFPA/T2.12.11-2, Hydraulic </a:t>
            </a:r>
            <a:r>
              <a:rPr lang="en-US" sz="4800" b="1" dirty="0">
                <a:solidFill>
                  <a:srgbClr val="0075C0"/>
                </a:solidFill>
                <a:latin typeface="+mj-lt"/>
              </a:rPr>
              <a:t>fluid power components - Assessment of reliability by testing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734740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598900" y="6880890"/>
            <a:ext cx="4813300" cy="1794107"/>
          </a:xfrm>
          <a:prstGeom prst="wedgeRoundRectCallout">
            <a:avLst>
              <a:gd name="adj1" fmla="val 19542"/>
              <a:gd name="adj2" fmla="val 8874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 A300, </a:t>
            </a:r>
            <a:endParaRPr lang="en-US" sz="4800" b="1" spc="0" dirty="0" smtClean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Tree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95630876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77887" y="7344554"/>
            <a:ext cx="9692392" cy="2611352"/>
          </a:xfrm>
          <a:prstGeom prst="wedgeRoundRectCallout">
            <a:avLst>
              <a:gd name="adj1" fmla="val -60949"/>
              <a:gd name="adj2" fmla="val -681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ANSI/AHRI 575, Method of Measuring Machinery Sound Within An Equipment Space </a:t>
            </a:r>
          </a:p>
        </p:txBody>
      </p:sp>
    </p:spTree>
    <p:extLst>
      <p:ext uri="{BB962C8B-B14F-4D97-AF65-F5344CB8AC3E}">
        <p14:creationId xmlns:p14="http://schemas.microsoft.com/office/powerpoint/2010/main" val="306236553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766300" y="1936144"/>
            <a:ext cx="8102600" cy="3428597"/>
          </a:xfrm>
          <a:prstGeom prst="wedgeRoundRectCallout">
            <a:avLst>
              <a:gd name="adj1" fmla="val 9981"/>
              <a:gd name="adj2" fmla="val 8096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ANSI/GS-46,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Green Seal Environmental Standard for Restaurants </a:t>
            </a:r>
          </a:p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and Food Services</a:t>
            </a:r>
          </a:p>
        </p:txBody>
      </p:sp>
    </p:spTree>
    <p:extLst>
      <p:ext uri="{BB962C8B-B14F-4D97-AF65-F5344CB8AC3E}">
        <p14:creationId xmlns:p14="http://schemas.microsoft.com/office/powerpoint/2010/main" val="102961502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674100" y="3525866"/>
            <a:ext cx="8394700" cy="2611352"/>
          </a:xfrm>
          <a:prstGeom prst="wedgeRoundRectCallout">
            <a:avLst>
              <a:gd name="adj1" fmla="val 9981"/>
              <a:gd name="adj2" fmla="val 8096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NSF/ANSI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170,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Glossary of Food Equipment Terminology</a:t>
            </a:r>
          </a:p>
        </p:txBody>
      </p:sp>
    </p:spTree>
    <p:extLst>
      <p:ext uri="{BB962C8B-B14F-4D97-AF65-F5344CB8AC3E}">
        <p14:creationId xmlns:p14="http://schemas.microsoft.com/office/powerpoint/2010/main" val="243277698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321800" y="2533044"/>
            <a:ext cx="9004300" cy="3428597"/>
          </a:xfrm>
          <a:prstGeom prst="wedgeRoundRectCallout">
            <a:avLst>
              <a:gd name="adj1" fmla="val 9981"/>
              <a:gd name="adj2" fmla="val 80963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NFPA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96,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for Ventilation Control and Fire Protection of Commercial Cooking Operations</a:t>
            </a:r>
          </a:p>
        </p:txBody>
      </p:sp>
    </p:spTree>
    <p:extLst>
      <p:ext uri="{BB962C8B-B14F-4D97-AF65-F5344CB8AC3E}">
        <p14:creationId xmlns:p14="http://schemas.microsoft.com/office/powerpoint/2010/main" val="67641313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030202" y="4453987"/>
            <a:ext cx="11190514" cy="3428597"/>
          </a:xfrm>
          <a:prstGeom prst="wedgeRoundRectCallout">
            <a:avLst>
              <a:gd name="adj1" fmla="val 23881"/>
              <a:gd name="adj2" fmla="val 10748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60335-2-24, Safety Requirements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for Refrigerating Appliances,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Ice-Cream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Appliances and Ice Makers </a:t>
            </a:r>
          </a:p>
        </p:txBody>
      </p:sp>
    </p:spTree>
    <p:extLst>
      <p:ext uri="{BB962C8B-B14F-4D97-AF65-F5344CB8AC3E}">
        <p14:creationId xmlns:p14="http://schemas.microsoft.com/office/powerpoint/2010/main" val="221333440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055100" y="1133822"/>
            <a:ext cx="9004300" cy="4245842"/>
          </a:xfrm>
          <a:prstGeom prst="wedgeRoundRectCallout">
            <a:avLst>
              <a:gd name="adj1" fmla="val -65054"/>
              <a:gd name="adj2" fmla="val 2532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ISO/IEC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17020,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Conformity Assessment – Requirements for the Operation of Various Types of Bodies Performing Inspection</a:t>
            </a:r>
          </a:p>
        </p:txBody>
      </p:sp>
    </p:spTree>
    <p:extLst>
      <p:ext uri="{BB962C8B-B14F-4D97-AF65-F5344CB8AC3E}">
        <p14:creationId xmlns:p14="http://schemas.microsoft.com/office/powerpoint/2010/main" val="2415139320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229600" y="3701444"/>
            <a:ext cx="9004300" cy="3428597"/>
          </a:xfrm>
          <a:prstGeom prst="wedgeRoundRectCallout">
            <a:avLst>
              <a:gd name="adj1" fmla="val -65054"/>
              <a:gd name="adj2" fmla="val 2532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IEC TR 61289 Ed.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1.0, High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Frequency Surgical Equipment – Operation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82167116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229600" y="3485544"/>
            <a:ext cx="9004300" cy="3428597"/>
          </a:xfrm>
          <a:prstGeom prst="wedgeRoundRectCallout">
            <a:avLst>
              <a:gd name="adj1" fmla="val -65054"/>
              <a:gd name="adj2" fmla="val 2532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CSA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Z314.3,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Effective Sterilization in Health Care Settings by the Steam Process</a:t>
            </a:r>
          </a:p>
        </p:txBody>
      </p:sp>
    </p:spTree>
    <p:extLst>
      <p:ext uri="{BB962C8B-B14F-4D97-AF65-F5344CB8AC3E}">
        <p14:creationId xmlns:p14="http://schemas.microsoft.com/office/powerpoint/2010/main" val="341691629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000500" y="1760566"/>
            <a:ext cx="9004300" cy="2611352"/>
          </a:xfrm>
          <a:prstGeom prst="wedgeRoundRectCallout">
            <a:avLst>
              <a:gd name="adj1" fmla="val -23728"/>
              <a:gd name="adj2" fmla="val 76392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E2413,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Guide for Hospital Preparedness and Response</a:t>
            </a:r>
          </a:p>
        </p:txBody>
      </p:sp>
    </p:spTree>
    <p:extLst>
      <p:ext uri="{BB962C8B-B14F-4D97-AF65-F5344CB8AC3E}">
        <p14:creationId xmlns:p14="http://schemas.microsoft.com/office/powerpoint/2010/main" val="31991121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9608820" y="4663639"/>
            <a:ext cx="11148060" cy="3428597"/>
          </a:xfrm>
          <a:prstGeom prst="wedgeRoundRectCallout">
            <a:avLst>
              <a:gd name="adj1" fmla="val 9215"/>
              <a:gd name="adj2" fmla="val 104117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 smtClean="0">
                <a:solidFill>
                  <a:srgbClr val="0075C0"/>
                </a:solidFill>
                <a:latin typeface="+mj-lt"/>
              </a:rPr>
              <a:t>ANSI/NEMA C78.1199,</a:t>
            </a:r>
            <a:endParaRPr lang="en-US" sz="4800" b="1" dirty="0">
              <a:solidFill>
                <a:srgbClr val="0075C0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075C0"/>
                </a:solidFill>
                <a:latin typeface="+mj-lt"/>
              </a:rPr>
              <a:t>Electric Lamps - Single-Capped Fluorescent Lamps - Safety Specifications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75C0"/>
              </a:solidFill>
              <a:effectLst/>
              <a:uFillTx/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91623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750300" y="2007899"/>
            <a:ext cx="9004300" cy="5063087"/>
          </a:xfrm>
          <a:prstGeom prst="wedgeRoundRectCallout">
            <a:avLst>
              <a:gd name="adj1" fmla="val -70273"/>
              <a:gd name="adj2" fmla="val 33248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ANSI/AAMI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ST35,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Safe Handling and Biological Decontamination of Reusable Medical Devices in Health Care Facilities and in Non-clinical Settings</a:t>
            </a:r>
          </a:p>
        </p:txBody>
      </p:sp>
    </p:spTree>
    <p:extLst>
      <p:ext uri="{BB962C8B-B14F-4D97-AF65-F5344CB8AC3E}">
        <p14:creationId xmlns:p14="http://schemas.microsoft.com/office/powerpoint/2010/main" val="115974559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452100" y="973166"/>
            <a:ext cx="9004300" cy="2611352"/>
          </a:xfrm>
          <a:prstGeom prst="wedgeRoundRectCallout">
            <a:avLst>
              <a:gd name="adj1" fmla="val -66183"/>
              <a:gd name="adj2" fmla="val 24980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ANSI/ASHRAE/IES 100-2015, Energy Efficiency in Existing Buildings</a:t>
            </a:r>
          </a:p>
        </p:txBody>
      </p:sp>
    </p:spTree>
    <p:extLst>
      <p:ext uri="{BB962C8B-B14F-4D97-AF65-F5344CB8AC3E}">
        <p14:creationId xmlns:p14="http://schemas.microsoft.com/office/powerpoint/2010/main" val="220690432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855700" y="5083521"/>
            <a:ext cx="9004300" cy="4245842"/>
          </a:xfrm>
          <a:prstGeom prst="wedgeRoundRectCallout">
            <a:avLst>
              <a:gd name="adj1" fmla="val 21828"/>
              <a:gd name="adj2" fmla="val 7194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ISO/IEC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27035,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Information Technology – Security Techniques – Information Security Incident Management</a:t>
            </a:r>
          </a:p>
        </p:txBody>
      </p:sp>
    </p:spTree>
    <p:extLst>
      <p:ext uri="{BB962C8B-B14F-4D97-AF65-F5344CB8AC3E}">
        <p14:creationId xmlns:p14="http://schemas.microsoft.com/office/powerpoint/2010/main" val="381075083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32100" y="666144"/>
            <a:ext cx="10883900" cy="3428597"/>
          </a:xfrm>
          <a:prstGeom prst="wedgeRoundRectCallout">
            <a:avLst>
              <a:gd name="adj1" fmla="val -18662"/>
              <a:gd name="adj2" fmla="val 75645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ANSI/ASHRAE/ACCA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180,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Practice for Inspection and Maintenance of Commercial Building HVAC Systems</a:t>
            </a:r>
          </a:p>
        </p:txBody>
      </p:sp>
    </p:spTree>
    <p:extLst>
      <p:ext uri="{BB962C8B-B14F-4D97-AF65-F5344CB8AC3E}">
        <p14:creationId xmlns:p14="http://schemas.microsoft.com/office/powerpoint/2010/main" val="409247864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262256" y="1841415"/>
            <a:ext cx="6172200" cy="3428597"/>
          </a:xfrm>
          <a:prstGeom prst="wedgeRoundRectCallout">
            <a:avLst>
              <a:gd name="adj1" fmla="val -73179"/>
              <a:gd name="adj2" fmla="val -1799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ANSI/ASAE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S318.17,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Safety for Agricultural Field Equipment</a:t>
            </a:r>
          </a:p>
        </p:txBody>
      </p:sp>
    </p:spTree>
    <p:extLst>
      <p:ext uri="{BB962C8B-B14F-4D97-AF65-F5344CB8AC3E}">
        <p14:creationId xmlns:p14="http://schemas.microsoft.com/office/powerpoint/2010/main" val="38979536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760026" y="1530766"/>
            <a:ext cx="7119258" cy="4245842"/>
          </a:xfrm>
          <a:prstGeom prst="wedgeRoundRectCallout">
            <a:avLst>
              <a:gd name="adj1" fmla="val 37830"/>
              <a:gd name="adj2" fmla="val 78706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NSF/ANSI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35,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High Pressure Decorative Laminates for Surfacing Food Service Equipment </a:t>
            </a:r>
          </a:p>
        </p:txBody>
      </p:sp>
    </p:spTree>
    <p:extLst>
      <p:ext uri="{BB962C8B-B14F-4D97-AF65-F5344CB8AC3E}">
        <p14:creationId xmlns:p14="http://schemas.microsoft.com/office/powerpoint/2010/main" val="198680439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462000" y="6830088"/>
            <a:ext cx="9728200" cy="1794107"/>
          </a:xfrm>
          <a:prstGeom prst="wedgeRoundRectCallout">
            <a:avLst>
              <a:gd name="adj1" fmla="val 20545"/>
              <a:gd name="adj2" fmla="val 143601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ANSI INCITS </a:t>
            </a:r>
            <a:r>
              <a:rPr lang="fr-FR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118, </a:t>
            </a:r>
            <a:r>
              <a:rPr lang="fr-FR" sz="4800" b="1" spc="0" dirty="0" err="1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Personal</a:t>
            </a:r>
            <a:r>
              <a:rPr lang="fr-FR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</a:t>
            </a: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Identification </a:t>
            </a:r>
            <a:r>
              <a:rPr lang="fr-FR" sz="4800" b="1" spc="0" dirty="0" err="1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Number</a:t>
            </a:r>
            <a:r>
              <a:rPr lang="fr-FR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 – PIN Pad</a:t>
            </a:r>
            <a:endParaRPr lang="en-US" sz="4800" b="1" spc="0" dirty="0">
              <a:solidFill>
                <a:srgbClr val="0075C0"/>
              </a:solidFill>
              <a:latin typeface="+mj-l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155803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528300" y="9380566"/>
            <a:ext cx="8509000" cy="2611352"/>
          </a:xfrm>
          <a:prstGeom prst="wedgeRoundRectCallout">
            <a:avLst>
              <a:gd name="adj1" fmla="val 59948"/>
              <a:gd name="adj2" fmla="val 1763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B651.1, Accessible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Design for Automated Banking Machines</a:t>
            </a:r>
          </a:p>
        </p:txBody>
      </p:sp>
    </p:spTree>
    <p:extLst>
      <p:ext uri="{BB962C8B-B14F-4D97-AF65-F5344CB8AC3E}">
        <p14:creationId xmlns:p14="http://schemas.microsoft.com/office/powerpoint/2010/main" val="147642162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35100" y="8296621"/>
            <a:ext cx="7061200" cy="4245842"/>
          </a:xfrm>
          <a:prstGeom prst="wedgeRoundRectCallout">
            <a:avLst>
              <a:gd name="adj1" fmla="val 59948"/>
              <a:gd name="adj2" fmla="val 1763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ISO/IEC Guide 41, Packaging – Recommendations for Addressing Consumer Needs </a:t>
            </a:r>
          </a:p>
        </p:txBody>
      </p:sp>
    </p:spTree>
    <p:extLst>
      <p:ext uri="{BB962C8B-B14F-4D97-AF65-F5344CB8AC3E}">
        <p14:creationId xmlns:p14="http://schemas.microsoft.com/office/powerpoint/2010/main" val="226690837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152900" y="8360121"/>
            <a:ext cx="7061200" cy="4245842"/>
          </a:xfrm>
          <a:prstGeom prst="wedgeRoundRectCallout">
            <a:avLst>
              <a:gd name="adj1" fmla="val 59948"/>
              <a:gd name="adj2" fmla="val 17639"/>
              <a:gd name="adj3" fmla="val 16667"/>
            </a:avLst>
          </a:prstGeom>
          <a:solidFill>
            <a:srgbClr val="FFFFFF"/>
          </a:solidFill>
          <a:ln w="127000" cap="flat">
            <a:solidFill>
              <a:srgbClr val="0075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ASTM </a:t>
            </a:r>
            <a:r>
              <a:rPr lang="en-US" sz="4800" b="1" spc="0" dirty="0" smtClean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F2372, </a:t>
            </a:r>
            <a:r>
              <a:rPr lang="en-US" sz="4800" b="1" spc="0" dirty="0">
                <a:solidFill>
                  <a:srgbClr val="0075C0"/>
                </a:solidFill>
                <a:latin typeface="+mj-lt"/>
                <a:ea typeface="Helvetica Light"/>
                <a:cs typeface="Helvetica Light"/>
                <a:sym typeface="Helvetica Light"/>
              </a:rPr>
              <a:t>Standard Consumer Safety Performance Specification for Shopping Carts</a:t>
            </a:r>
          </a:p>
        </p:txBody>
      </p:sp>
    </p:spTree>
    <p:extLst>
      <p:ext uri="{BB962C8B-B14F-4D97-AF65-F5344CB8AC3E}">
        <p14:creationId xmlns:p14="http://schemas.microsoft.com/office/powerpoint/2010/main" val="342694084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018">
  <a:themeElements>
    <a:clrScheme name="ANSI blue">
      <a:dk1>
        <a:srgbClr val="40444A"/>
      </a:dk1>
      <a:lt1>
        <a:srgbClr val="40444A"/>
      </a:lt1>
      <a:dk2>
        <a:srgbClr val="40444A"/>
      </a:dk2>
      <a:lt2>
        <a:srgbClr val="40444A"/>
      </a:lt2>
      <a:accent1>
        <a:srgbClr val="0074BF"/>
      </a:accent1>
      <a:accent2>
        <a:srgbClr val="0074BF"/>
      </a:accent2>
      <a:accent3>
        <a:srgbClr val="35B9F9"/>
      </a:accent3>
      <a:accent4>
        <a:srgbClr val="D6EDFD"/>
      </a:accent4>
      <a:accent5>
        <a:srgbClr val="AF82CC"/>
      </a:accent5>
      <a:accent6>
        <a:srgbClr val="773F9B"/>
      </a:accent6>
      <a:hlink>
        <a:srgbClr val="773F9B"/>
      </a:hlink>
      <a:folHlink>
        <a:srgbClr val="828994"/>
      </a:folHlink>
    </a:clrScheme>
    <a:fontScheme name="Custom 2018 Template">
      <a:majorFont>
        <a:latin typeface="Century Gothic"/>
        <a:ea typeface="Montserrat-Bold"/>
        <a:cs typeface="Montserrat-Bold"/>
      </a:majorFont>
      <a:minorFont>
        <a:latin typeface="Candara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NSI presentation template 16x9" id="{C8A180DA-6148-470F-B1EE-274FCE47EC7D}" vid="{F494A119-7A49-49DD-9EFD-C98CE025782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C02D57A6-C8DB-4149-B748-DCE1102482A1}"/>
</file>

<file path=customXml/itemProps2.xml><?xml version="1.0" encoding="utf-8"?>
<ds:datastoreItem xmlns:ds="http://schemas.openxmlformats.org/officeDocument/2006/customXml" ds:itemID="{8433BA8D-2765-4071-9CFC-B84CFD572036}"/>
</file>

<file path=customXml/itemProps3.xml><?xml version="1.0" encoding="utf-8"?>
<ds:datastoreItem xmlns:ds="http://schemas.openxmlformats.org/officeDocument/2006/customXml" ds:itemID="{7E19887A-6B58-45B5-86EF-FBBD5195D668}"/>
</file>

<file path=customXml/itemProps4.xml><?xml version="1.0" encoding="utf-8"?>
<ds:datastoreItem xmlns:ds="http://schemas.openxmlformats.org/officeDocument/2006/customXml" ds:itemID="{8433BA8D-2765-4071-9CFC-B84CFD572036}"/>
</file>

<file path=docProps/app.xml><?xml version="1.0" encoding="utf-8"?>
<Properties xmlns="http://schemas.openxmlformats.org/officeDocument/2006/extended-properties" xmlns:vt="http://schemas.openxmlformats.org/officeDocument/2006/docPropsVTypes">
  <Template>ANSI presentation template 16x9</Template>
  <TotalTime>8179</TotalTime>
  <Words>2164</Words>
  <Application>Microsoft Office PowerPoint</Application>
  <PresentationFormat>Custom</PresentationFormat>
  <Paragraphs>203</Paragraphs>
  <Slides>193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193</vt:i4>
      </vt:variant>
    </vt:vector>
  </HeadingPairs>
  <TitlesOfParts>
    <vt:vector size="200" baseType="lpstr">
      <vt:lpstr>Century Gothic</vt:lpstr>
      <vt:lpstr>Corbel</vt:lpstr>
      <vt:lpstr>Helvetica Light</vt:lpstr>
      <vt:lpstr>Helvetica Neue</vt:lpstr>
      <vt:lpstr>Montserrat-Bold</vt:lpstr>
      <vt:lpstr>Source Sans Pro</vt:lpstr>
      <vt:lpstr>Theme2018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Susanah Doucet</dc:creator>
  <cp:lastModifiedBy>Susanah Doucet</cp:lastModifiedBy>
  <cp:revision>227</cp:revision>
  <cp:lastPrinted>2018-02-15T14:19:30Z</cp:lastPrinted>
  <dcterms:created xsi:type="dcterms:W3CDTF">2018-02-04T16:05:02Z</dcterms:created>
  <dcterms:modified xsi:type="dcterms:W3CDTF">2018-04-10T12:50:39Z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0x0101008CEA0F26C7743146B81ADA30DB412C57</vt:lpwstr>
  </property>
  <property fmtid="{D5CDD505-2E9C-101B-9397-08002B2CF9AE}" pid="4" name="_dlc_DocIdItemGuid">
    <vt:lpwstr>4ec88951-6004-495c-bc61-62f63fd15754</vt:lpwstr>
  </property>
</Properties>
</file>